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2"/>
  </p:handoutMasterIdLst>
  <p:sldIdLst>
    <p:sldId id="260" r:id="rId2"/>
    <p:sldId id="257" r:id="rId3"/>
    <p:sldId id="258" r:id="rId4"/>
    <p:sldId id="259" r:id="rId5"/>
    <p:sldId id="261" r:id="rId6"/>
    <p:sldId id="262" r:id="rId7"/>
    <p:sldId id="263" r:id="rId8"/>
    <p:sldId id="264" r:id="rId9"/>
    <p:sldId id="265" r:id="rId10"/>
    <p:sldId id="269" r:id="rId11"/>
    <p:sldId id="278" r:id="rId12"/>
    <p:sldId id="272" r:id="rId13"/>
    <p:sldId id="276" r:id="rId14"/>
    <p:sldId id="268" r:id="rId15"/>
    <p:sldId id="274" r:id="rId16"/>
    <p:sldId id="277" r:id="rId17"/>
    <p:sldId id="271" r:id="rId18"/>
    <p:sldId id="286" r:id="rId19"/>
    <p:sldId id="267" r:id="rId20"/>
    <p:sldId id="266" r:id="rId21"/>
    <p:sldId id="279" r:id="rId22"/>
    <p:sldId id="273" r:id="rId23"/>
    <p:sldId id="281" r:id="rId24"/>
    <p:sldId id="280" r:id="rId25"/>
    <p:sldId id="282" r:id="rId26"/>
    <p:sldId id="283" r:id="rId27"/>
    <p:sldId id="284" r:id="rId28"/>
    <p:sldId id="285" r:id="rId29"/>
    <p:sldId id="270" r:id="rId30"/>
    <p:sldId id="275"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y Miller" initials="G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03" autoAdjust="0"/>
  </p:normalViewPr>
  <p:slideViewPr>
    <p:cSldViewPr>
      <p:cViewPr>
        <p:scale>
          <a:sx n="77" d="100"/>
          <a:sy n="77" d="100"/>
        </p:scale>
        <p:origin x="-3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27A931E-C695-4489-8DFC-328D4336A747}" type="datetimeFigureOut">
              <a:rPr lang="en-US" smtClean="0"/>
              <a:pPr/>
              <a:t>2/26/2014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AC548C1-52F9-44C1-9E8A-F0749C1B55AE}" type="slidenum">
              <a:rPr lang="en-US" smtClean="0"/>
              <a:pPr/>
              <a:t>‹#›</a:t>
            </a:fld>
            <a:endParaRPr lang="en-US"/>
          </a:p>
        </p:txBody>
      </p:sp>
    </p:spTree>
    <p:extLst>
      <p:ext uri="{BB962C8B-B14F-4D97-AF65-F5344CB8AC3E}">
        <p14:creationId xmlns:p14="http://schemas.microsoft.com/office/powerpoint/2010/main" val="560147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B3B38-F235-47AE-BD8B-F1128047751A}" type="datetimeFigureOut">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C3B9E-3758-4B70-BDD9-80B59AE29D92}" type="slidenum">
              <a:rPr lang="en-US" smtClean="0"/>
              <a:pPr/>
              <a:t>‹#›</a:t>
            </a:fld>
            <a:endParaRPr lang="en-US" dirty="0"/>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B3B38-F235-47AE-BD8B-F1128047751A}" type="datetimeFigureOut">
              <a:rPr lang="en-US" smtClean="0"/>
              <a:pPr/>
              <a:t>2/26/2014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C3B9E-3758-4B70-BDD9-80B59AE29D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imeforkids.com/TFK/teachers/wr/0,27955,100924,00.html"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File:Parts_of_a_shark.sv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marthas-vineyard-vacation-tips.com/jaws-movie-clips.html" TargetMode="External"/><Relationship Id="rId2" Type="http://schemas.openxmlformats.org/officeDocument/2006/relationships/hyperlink" Target="http://www.dipity.com/timeline/Shark-Attack-Florida#fli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library.thinkquest.org/J0110481/media/mapwhalesh.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timeforkids.com/TFK/teachers/wr/0,27955,100924,00.html"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3.gif"/><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File:Parts_of_a_shark.sv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Heat_wave" TargetMode="External"/><Relationship Id="rId13" Type="http://schemas.openxmlformats.org/officeDocument/2006/relationships/hyperlink" Target="http://en.wikipedia.org/wiki/East_Coast_of_the_United_States" TargetMode="External"/><Relationship Id="rId18" Type="http://schemas.openxmlformats.org/officeDocument/2006/relationships/hyperlink" Target="http://upload.wikimedia.org/wikipedia/commons/0/03/PhiladelphiaInquirerJuly151916.gif" TargetMode="External"/><Relationship Id="rId3" Type="http://schemas.openxmlformats.org/officeDocument/2006/relationships/hyperlink" Target="http://en.wikipedia.org/wiki/Jersey_Shore" TargetMode="External"/><Relationship Id="rId7" Type="http://schemas.openxmlformats.org/officeDocument/2006/relationships/hyperlink" Target="http://en.wikipedia.org/wiki/Bull_shark" TargetMode="External"/><Relationship Id="rId12" Type="http://schemas.openxmlformats.org/officeDocument/2006/relationships/hyperlink" Target="http://en.wikipedia.org/wiki/List_of_fatal,_unprovoked_shark_attacks_in_the_United_States_by_decade" TargetMode="External"/><Relationship Id="rId17" Type="http://schemas.openxmlformats.org/officeDocument/2006/relationships/hyperlink" Target="http://en.wikipedia.org/wiki/The_Carolinas" TargetMode="External"/><Relationship Id="rId2" Type="http://schemas.openxmlformats.org/officeDocument/2006/relationships/hyperlink" Target="http://en.wikipedia.org/wiki/The_Philadelphia_Inquirer" TargetMode="External"/><Relationship Id="rId16" Type="http://schemas.openxmlformats.org/officeDocument/2006/relationships/hyperlink" Target="http://en.wikipedia.org/wiki/Georgia_(U.S._state)" TargetMode="External"/><Relationship Id="rId1" Type="http://schemas.openxmlformats.org/officeDocument/2006/relationships/slideLayout" Target="../slideLayouts/slideLayout4.xml"/><Relationship Id="rId6" Type="http://schemas.openxmlformats.org/officeDocument/2006/relationships/hyperlink" Target="http://en.wikipedia.org/wiki/Great_white_shark" TargetMode="External"/><Relationship Id="rId11" Type="http://schemas.openxmlformats.org/officeDocument/2006/relationships/hyperlink" Target="http://en.wikipedia.org/wiki/Resort" TargetMode="External"/><Relationship Id="rId5" Type="http://schemas.openxmlformats.org/officeDocument/2006/relationships/hyperlink" Target="http://en.wikipedia.org/wiki/New_Jersey" TargetMode="External"/><Relationship Id="rId15" Type="http://schemas.openxmlformats.org/officeDocument/2006/relationships/hyperlink" Target="http://en.wikipedia.org/wiki/Florida" TargetMode="External"/><Relationship Id="rId10" Type="http://schemas.openxmlformats.org/officeDocument/2006/relationships/hyperlink" Target="http://en.wikipedia.org/wiki/Northeastern_United_States" TargetMode="External"/><Relationship Id="rId19" Type="http://schemas.openxmlformats.org/officeDocument/2006/relationships/image" Target="../media/image12.gif"/><Relationship Id="rId4" Type="http://schemas.openxmlformats.org/officeDocument/2006/relationships/hyperlink" Target="http://en.wikipedia.org/wiki/Shark_attack" TargetMode="External"/><Relationship Id="rId9" Type="http://schemas.openxmlformats.org/officeDocument/2006/relationships/hyperlink" Target="http://en.wikipedia.org/wiki/Poliomyelitis" TargetMode="External"/><Relationship Id="rId14" Type="http://schemas.openxmlformats.org/officeDocument/2006/relationships/hyperlink" Target="http://en.wikipedia.org/wiki/Subtropic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timeforkids.com/TFK/teachers/wr/0,27955,100924,00.html"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4953000" cy="990600"/>
          </a:xfrm>
        </p:spPr>
        <p:txBody>
          <a:bodyPr>
            <a:noAutofit/>
          </a:bodyPr>
          <a:lstStyle/>
          <a:p>
            <a:pPr algn="l"/>
            <a:r>
              <a:rPr lang="en-US" sz="8000" b="1" dirty="0" smtClean="0"/>
              <a:t>Magazines</a:t>
            </a:r>
            <a:endParaRPr lang="en-US" sz="3600" b="1" dirty="0"/>
          </a:p>
        </p:txBody>
      </p:sp>
      <p:sp>
        <p:nvSpPr>
          <p:cNvPr id="3" name="Content Placeholder 2"/>
          <p:cNvSpPr>
            <a:spLocks noGrp="1"/>
          </p:cNvSpPr>
          <p:nvPr>
            <p:ph sz="half" idx="1"/>
          </p:nvPr>
        </p:nvSpPr>
        <p:spPr>
          <a:xfrm>
            <a:off x="533400" y="1600201"/>
            <a:ext cx="4038600" cy="3352800"/>
          </a:xfrm>
        </p:spPr>
        <p:txBody>
          <a:bodyPr>
            <a:normAutofit/>
          </a:bodyPr>
          <a:lstStyle/>
          <a:p>
            <a:r>
              <a:rPr lang="en-US" sz="4800" dirty="0" smtClean="0">
                <a:solidFill>
                  <a:srgbClr val="FF0000"/>
                </a:solidFill>
              </a:rPr>
              <a:t>Text Features</a:t>
            </a:r>
            <a:endParaRPr lang="en-US" sz="4800" dirty="0">
              <a:solidFill>
                <a:srgbClr val="FF0000"/>
              </a:solidFill>
            </a:endParaRPr>
          </a:p>
        </p:txBody>
      </p:sp>
      <p:sp>
        <p:nvSpPr>
          <p:cNvPr id="4" name="Content Placeholder 3"/>
          <p:cNvSpPr>
            <a:spLocks noGrp="1"/>
          </p:cNvSpPr>
          <p:nvPr>
            <p:ph sz="half" idx="2"/>
          </p:nvPr>
        </p:nvSpPr>
        <p:spPr>
          <a:xfrm>
            <a:off x="5334000" y="2362200"/>
            <a:ext cx="3352800" cy="3763963"/>
          </a:xfrm>
        </p:spPr>
        <p:txBody>
          <a:bodyPr/>
          <a:lstStyle/>
          <a:p>
            <a:r>
              <a:rPr lang="en-US" dirty="0" smtClean="0"/>
              <a:t>Examples of Text Features</a:t>
            </a:r>
          </a:p>
          <a:p>
            <a:r>
              <a:rPr lang="en-US" dirty="0" smtClean="0"/>
              <a:t>Features With Definitions</a:t>
            </a:r>
          </a:p>
          <a:p>
            <a:r>
              <a:rPr lang="en-US" dirty="0" smtClean="0"/>
              <a:t>Explanations for how Text Features Help Readers</a:t>
            </a:r>
          </a:p>
        </p:txBody>
      </p:sp>
      <p:sp>
        <p:nvSpPr>
          <p:cNvPr id="6" name="TextBox 5"/>
          <p:cNvSpPr txBox="1"/>
          <p:nvPr/>
        </p:nvSpPr>
        <p:spPr>
          <a:xfrm>
            <a:off x="5715000" y="228601"/>
            <a:ext cx="2971800" cy="1384995"/>
          </a:xfrm>
          <a:prstGeom prst="rect">
            <a:avLst/>
          </a:prstGeom>
          <a:noFill/>
        </p:spPr>
        <p:txBody>
          <a:bodyPr wrap="square" rtlCol="0">
            <a:spAutoFit/>
          </a:bodyPr>
          <a:lstStyle/>
          <a:p>
            <a:pPr algn="ctr"/>
            <a:r>
              <a:rPr lang="en-US" sz="2800" b="1" dirty="0" smtClean="0">
                <a:solidFill>
                  <a:srgbClr val="FF0000"/>
                </a:solidFill>
              </a:rPr>
              <a:t>Understanding</a:t>
            </a:r>
          </a:p>
          <a:p>
            <a:pPr algn="ctr"/>
            <a:r>
              <a:rPr lang="en-US" sz="2800" b="1" dirty="0" smtClean="0">
                <a:solidFill>
                  <a:srgbClr val="FF0000"/>
                </a:solidFill>
              </a:rPr>
              <a:t>Nonfiction </a:t>
            </a:r>
          </a:p>
          <a:p>
            <a:pPr algn="ctr"/>
            <a:r>
              <a:rPr lang="en-US" sz="2800" b="1" dirty="0" smtClean="0">
                <a:solidFill>
                  <a:srgbClr val="FF0000"/>
                </a:solidFill>
              </a:rPr>
              <a:t>Text</a:t>
            </a:r>
            <a:endParaRPr lang="en-US" sz="2800" b="1" dirty="0">
              <a:solidFill>
                <a:srgbClr val="FF0000"/>
              </a:solidFill>
            </a:endParaRPr>
          </a:p>
        </p:txBody>
      </p:sp>
      <p:sp>
        <p:nvSpPr>
          <p:cNvPr id="7" name="TextBox 6"/>
          <p:cNvSpPr txBox="1"/>
          <p:nvPr/>
        </p:nvSpPr>
        <p:spPr>
          <a:xfrm>
            <a:off x="4724400" y="1752600"/>
            <a:ext cx="3886200" cy="646331"/>
          </a:xfrm>
          <a:prstGeom prst="rect">
            <a:avLst/>
          </a:prstGeom>
          <a:noFill/>
        </p:spPr>
        <p:txBody>
          <a:bodyPr wrap="square" rtlCol="0">
            <a:spAutoFit/>
          </a:bodyPr>
          <a:lstStyle/>
          <a:p>
            <a:pPr algn="ctr"/>
            <a:r>
              <a:rPr lang="en-US" sz="3600" b="1" dirty="0" smtClean="0">
                <a:solidFill>
                  <a:srgbClr val="002060"/>
                </a:solidFill>
              </a:rPr>
              <a:t>Inside</a:t>
            </a:r>
            <a:endParaRPr lang="en-US" sz="3600" b="1" dirty="0">
              <a:solidFill>
                <a:srgbClr val="002060"/>
              </a:solidFill>
            </a:endParaRPr>
          </a:p>
        </p:txBody>
      </p:sp>
      <p:sp>
        <p:nvSpPr>
          <p:cNvPr id="8" name="TextBox 7"/>
          <p:cNvSpPr txBox="1"/>
          <p:nvPr/>
        </p:nvSpPr>
        <p:spPr>
          <a:xfrm>
            <a:off x="838200" y="5410200"/>
            <a:ext cx="3733800" cy="830997"/>
          </a:xfrm>
          <a:prstGeom prst="rect">
            <a:avLst/>
          </a:prstGeom>
          <a:noFill/>
        </p:spPr>
        <p:txBody>
          <a:bodyPr wrap="square" rtlCol="0">
            <a:spAutoFit/>
          </a:bodyPr>
          <a:lstStyle/>
          <a:p>
            <a:r>
              <a:rPr lang="en-US" sz="2400" b="1" dirty="0" smtClean="0">
                <a:solidFill>
                  <a:srgbClr val="FF0000"/>
                </a:solidFill>
              </a:rPr>
              <a:t>Text Features Help Students Understand Nonfiction Text</a:t>
            </a:r>
            <a:endParaRPr lang="en-US" sz="2400" b="1" dirty="0">
              <a:solidFill>
                <a:srgbClr val="FF0000"/>
              </a:solidFill>
            </a:endParaRPr>
          </a:p>
        </p:txBody>
      </p:sp>
      <p:pic>
        <p:nvPicPr>
          <p:cNvPr id="9" name="Picture 2" descr="http://teacher.scholastic.com/scholasticnews/magazines/scope/assets/SCOPE-101110-Cover.jpg"/>
          <p:cNvPicPr>
            <a:picLocks noChangeAspect="1" noChangeArrowheads="1"/>
          </p:cNvPicPr>
          <p:nvPr/>
        </p:nvPicPr>
        <p:blipFill>
          <a:blip r:embed="rId2" cstate="print"/>
          <a:srcRect/>
          <a:stretch>
            <a:fillRect/>
          </a:stretch>
        </p:blipFill>
        <p:spPr bwMode="auto">
          <a:xfrm>
            <a:off x="609600" y="2438400"/>
            <a:ext cx="2120418" cy="2743200"/>
          </a:xfrm>
          <a:prstGeom prst="rect">
            <a:avLst/>
          </a:prstGeom>
          <a:noFill/>
        </p:spPr>
      </p:pic>
      <p:pic>
        <p:nvPicPr>
          <p:cNvPr id="26626" name="Picture 2" descr="http://img.timeinc.net/TFK/class/images/covers/100924_wr.jpg">
            <a:hlinkClick r:id="rId3"/>
          </p:cNvPr>
          <p:cNvPicPr>
            <a:picLocks noChangeAspect="1" noChangeArrowheads="1"/>
          </p:cNvPicPr>
          <p:nvPr/>
        </p:nvPicPr>
        <p:blipFill>
          <a:blip r:embed="rId4" cstate="print"/>
          <a:srcRect/>
          <a:stretch>
            <a:fillRect/>
          </a:stretch>
        </p:blipFill>
        <p:spPr bwMode="auto">
          <a:xfrm>
            <a:off x="2952751" y="2438400"/>
            <a:ext cx="2114548" cy="2819400"/>
          </a:xfrm>
          <a:prstGeom prst="rect">
            <a:avLst/>
          </a:prstGeom>
          <a:noFill/>
        </p:spPr>
      </p:pic>
      <p:pic>
        <p:nvPicPr>
          <p:cNvPr id="10" name="Picture 2" descr="http://www.kidcyber.com.au/IMAGES/frog_S.gif"/>
          <p:cNvPicPr>
            <a:picLocks noChangeAspect="1" noChangeArrowheads="1"/>
          </p:cNvPicPr>
          <p:nvPr/>
        </p:nvPicPr>
        <p:blipFill>
          <a:blip r:embed="rId5" cstate="print"/>
          <a:srcRect/>
          <a:stretch>
            <a:fillRect/>
          </a:stretch>
        </p:blipFill>
        <p:spPr bwMode="auto">
          <a:xfrm>
            <a:off x="5410200" y="10668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Diagrams</a:t>
            </a:r>
            <a:endParaRPr lang="en-US" sz="6000" b="1" dirty="0">
              <a:solidFill>
                <a:srgbClr val="FF0000"/>
              </a:solidFill>
            </a:endParaRPr>
          </a:p>
        </p:txBody>
      </p:sp>
      <p:sp>
        <p:nvSpPr>
          <p:cNvPr id="3" name="Content Placeholder 2"/>
          <p:cNvSpPr>
            <a:spLocks noGrp="1"/>
          </p:cNvSpPr>
          <p:nvPr>
            <p:ph sz="half" idx="1"/>
          </p:nvPr>
        </p:nvSpPr>
        <p:spPr>
          <a:xfrm>
            <a:off x="457200" y="1600201"/>
            <a:ext cx="4038600" cy="1219200"/>
          </a:xfrm>
        </p:spPr>
        <p:txBody>
          <a:bodyPr/>
          <a:lstStyle/>
          <a:p>
            <a:r>
              <a:rPr lang="en-US" b="1" dirty="0" smtClean="0"/>
              <a:t>Physical Characteristic of the Shark</a:t>
            </a:r>
            <a:endParaRPr lang="en-US" b="1" dirty="0"/>
          </a:p>
        </p:txBody>
      </p:sp>
      <p:sp>
        <p:nvSpPr>
          <p:cNvPr id="4" name="Content Placeholder 3"/>
          <p:cNvSpPr>
            <a:spLocks noGrp="1"/>
          </p:cNvSpPr>
          <p:nvPr>
            <p:ph sz="half" idx="2"/>
          </p:nvPr>
        </p:nvSpPr>
        <p:spPr/>
        <p:txBody>
          <a:bodyPr>
            <a:normAutofit/>
          </a:bodyPr>
          <a:lstStyle/>
          <a:p>
            <a:r>
              <a:rPr lang="en-US" sz="2400" b="1" dirty="0" smtClean="0"/>
              <a:t>A diagram is a drawing that shows or explains something. </a:t>
            </a:r>
            <a:endParaRPr lang="en-US" sz="2400" b="1" dirty="0"/>
          </a:p>
          <a:p>
            <a:r>
              <a:rPr lang="en-US" sz="2400" b="1" dirty="0" smtClean="0"/>
              <a:t>To understand a diagram the reader should read the titles, labels, captions, and numbered parts.</a:t>
            </a:r>
          </a:p>
          <a:p>
            <a:r>
              <a:rPr lang="en-US" sz="2400" b="1" dirty="0" smtClean="0"/>
              <a:t>Diagrams help the reader understand steps, how objects are made, or information in the text.</a:t>
            </a:r>
            <a:endParaRPr lang="en-US" sz="2400" b="1" dirty="0"/>
          </a:p>
        </p:txBody>
      </p:sp>
      <p:pic>
        <p:nvPicPr>
          <p:cNvPr id="5122" name="Picture 2" descr="Anatomical shark drawing showing snout, nostril, eye, spiracle, dorsal fin spine, first and second dorsal fins, precaudal pit, caudal fin, caudal keel, anal fin, clasper, pelvic fin, pectoral fin, gill openings, labial furrow, and mouth">
            <a:hlinkClick r:id="rId2" tooltip="The major features of sharks"/>
          </p:cNvPr>
          <p:cNvPicPr>
            <a:picLocks noChangeAspect="1" noChangeArrowheads="1"/>
          </p:cNvPicPr>
          <p:nvPr/>
        </p:nvPicPr>
        <p:blipFill>
          <a:blip r:embed="rId3" cstate="print"/>
          <a:srcRect/>
          <a:stretch>
            <a:fillRect/>
          </a:stretch>
        </p:blipFill>
        <p:spPr bwMode="auto">
          <a:xfrm>
            <a:off x="457200" y="2819400"/>
            <a:ext cx="4172855" cy="213360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0"/>
            <a:ext cx="3429000" cy="1066800"/>
          </a:xfrm>
        </p:spPr>
        <p:txBody>
          <a:bodyPr/>
          <a:lstStyle/>
          <a:p>
            <a:r>
              <a:rPr lang="en-US" b="1" dirty="0" smtClean="0">
                <a:solidFill>
                  <a:srgbClr val="FF0000"/>
                </a:solidFill>
              </a:rPr>
              <a:t>Chart</a:t>
            </a:r>
            <a:endParaRPr lang="en-US" b="1" dirty="0">
              <a:solidFill>
                <a:srgbClr val="FF0000"/>
              </a:solidFill>
            </a:endParaRPr>
          </a:p>
        </p:txBody>
      </p:sp>
      <p:pic>
        <p:nvPicPr>
          <p:cNvPr id="5" name="Picture 2" descr="http://library.thinkquest.org/J0110481/media/habitat.gif"/>
          <p:cNvPicPr>
            <a:picLocks noChangeAspect="1" noChangeArrowheads="1"/>
          </p:cNvPicPr>
          <p:nvPr/>
        </p:nvPicPr>
        <p:blipFill>
          <a:blip r:embed="rId2" cstate="print"/>
          <a:srcRect/>
          <a:stretch>
            <a:fillRect/>
          </a:stretch>
        </p:blipFill>
        <p:spPr bwMode="auto">
          <a:xfrm>
            <a:off x="152400" y="838200"/>
            <a:ext cx="5791200" cy="5867400"/>
          </a:xfrm>
          <a:prstGeom prst="rect">
            <a:avLst/>
          </a:prstGeom>
          <a:noFill/>
        </p:spPr>
      </p:pic>
      <p:sp>
        <p:nvSpPr>
          <p:cNvPr id="7" name="Content Placeholder 6"/>
          <p:cNvSpPr>
            <a:spLocks noGrp="1"/>
          </p:cNvSpPr>
          <p:nvPr>
            <p:ph sz="half" idx="2"/>
          </p:nvPr>
        </p:nvSpPr>
        <p:spPr>
          <a:xfrm>
            <a:off x="5638800" y="1600200"/>
            <a:ext cx="3048000" cy="4800600"/>
          </a:xfrm>
        </p:spPr>
        <p:txBody>
          <a:bodyPr>
            <a:normAutofit/>
          </a:bodyPr>
          <a:lstStyle/>
          <a:p>
            <a:r>
              <a:rPr lang="en-US" sz="3200" dirty="0" smtClean="0"/>
              <a:t>A </a:t>
            </a:r>
            <a:r>
              <a:rPr lang="en-US" sz="3200" b="1" dirty="0" smtClean="0"/>
              <a:t>chart</a:t>
            </a:r>
            <a:r>
              <a:rPr lang="en-US" sz="3200" dirty="0" smtClean="0"/>
              <a:t> is a </a:t>
            </a:r>
            <a:r>
              <a:rPr lang="en-US" sz="3200" smtClean="0"/>
              <a:t>graphical representation </a:t>
            </a:r>
            <a:r>
              <a:rPr lang="en-US" sz="3200" dirty="0" smtClean="0"/>
              <a:t>of data.</a:t>
            </a:r>
            <a:endParaRPr lang="en-US" sz="3200"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rPr>
              <a:t>Fatal Great White Shark Attacks </a:t>
            </a:r>
            <a:br>
              <a:rPr lang="en-US" sz="4000" b="1" dirty="0" smtClean="0">
                <a:solidFill>
                  <a:srgbClr val="FF0000"/>
                </a:solidFill>
              </a:rPr>
            </a:br>
            <a:r>
              <a:rPr lang="en-US" sz="4000" b="1" dirty="0" smtClean="0">
                <a:solidFill>
                  <a:srgbClr val="FF0000"/>
                </a:solidFill>
              </a:rPr>
              <a:t>In the United States Timeline</a:t>
            </a:r>
            <a:endParaRPr lang="en-US" sz="4000" b="1" dirty="0">
              <a:solidFill>
                <a:srgbClr val="FF0000"/>
              </a:solidFill>
            </a:endParaRPr>
          </a:p>
        </p:txBody>
      </p:sp>
      <p:sp>
        <p:nvSpPr>
          <p:cNvPr id="3" name="Content Placeholder 2"/>
          <p:cNvSpPr>
            <a:spLocks noGrp="1"/>
          </p:cNvSpPr>
          <p:nvPr>
            <p:ph sz="half" idx="1"/>
          </p:nvPr>
        </p:nvSpPr>
        <p:spPr>
          <a:xfrm>
            <a:off x="457200" y="1600201"/>
            <a:ext cx="5105400" cy="3352800"/>
          </a:xfrm>
        </p:spPr>
        <p:txBody>
          <a:bodyPr>
            <a:normAutofit/>
          </a:bodyPr>
          <a:lstStyle/>
          <a:p>
            <a:r>
              <a:rPr lang="en-US" sz="2400" dirty="0" smtClean="0"/>
              <a:t>4/25/08		California</a:t>
            </a:r>
          </a:p>
          <a:p>
            <a:r>
              <a:rPr lang="en-US" sz="2400" dirty="0" smtClean="0"/>
              <a:t>8/15/04		California</a:t>
            </a:r>
          </a:p>
          <a:p>
            <a:r>
              <a:rPr lang="en-US" sz="2400" dirty="0" smtClean="0"/>
              <a:t>8/19/03		California</a:t>
            </a:r>
          </a:p>
          <a:p>
            <a:r>
              <a:rPr lang="en-US" sz="2400" dirty="0" smtClean="0"/>
              <a:t>12/9/94		California</a:t>
            </a:r>
          </a:p>
          <a:p>
            <a:r>
              <a:rPr lang="en-US" sz="2400" dirty="0" smtClean="0"/>
              <a:t>4/16/94		California</a:t>
            </a:r>
          </a:p>
          <a:p>
            <a:r>
              <a:rPr lang="en-US" sz="2400" dirty="0" smtClean="0"/>
              <a:t>1/26/89		California</a:t>
            </a:r>
          </a:p>
          <a:p>
            <a:r>
              <a:rPr lang="en-US" sz="2400" dirty="0" smtClean="0"/>
              <a:t>9/15/84		California</a:t>
            </a:r>
            <a:endParaRPr lang="en-US" sz="2400" dirty="0"/>
          </a:p>
        </p:txBody>
      </p:sp>
      <p:sp>
        <p:nvSpPr>
          <p:cNvPr id="4" name="Content Placeholder 3"/>
          <p:cNvSpPr>
            <a:spLocks noGrp="1"/>
          </p:cNvSpPr>
          <p:nvPr>
            <p:ph sz="half" idx="2"/>
          </p:nvPr>
        </p:nvSpPr>
        <p:spPr>
          <a:xfrm>
            <a:off x="5638800" y="1600200"/>
            <a:ext cx="3048000" cy="4525963"/>
          </a:xfrm>
        </p:spPr>
        <p:txBody>
          <a:bodyPr>
            <a:normAutofit/>
          </a:bodyPr>
          <a:lstStyle/>
          <a:p>
            <a:r>
              <a:rPr lang="en-US" sz="2400" b="1" dirty="0" smtClean="0"/>
              <a:t>Timelines show important events in chronological order or time order.</a:t>
            </a:r>
          </a:p>
          <a:p>
            <a:r>
              <a:rPr lang="en-US" sz="2400" b="1" dirty="0" smtClean="0"/>
              <a:t>Timelines help the reader better understand the order of events and how one event may have lead to another.</a:t>
            </a:r>
            <a:endParaRPr lang="en-US" sz="2400" b="1" dirty="0"/>
          </a:p>
        </p:txBody>
      </p:sp>
      <p:sp>
        <p:nvSpPr>
          <p:cNvPr id="5" name="TextBox 4"/>
          <p:cNvSpPr txBox="1"/>
          <p:nvPr/>
        </p:nvSpPr>
        <p:spPr>
          <a:xfrm>
            <a:off x="533400" y="5334000"/>
            <a:ext cx="5257800" cy="646331"/>
          </a:xfrm>
          <a:prstGeom prst="rect">
            <a:avLst/>
          </a:prstGeom>
          <a:noFill/>
        </p:spPr>
        <p:txBody>
          <a:bodyPr wrap="square" rtlCol="0">
            <a:spAutoFit/>
          </a:bodyPr>
          <a:lstStyle/>
          <a:p>
            <a:r>
              <a:rPr lang="en-US" b="1" dirty="0" smtClean="0">
                <a:solidFill>
                  <a:srgbClr val="FF0000"/>
                </a:solidFill>
              </a:rPr>
              <a:t>How would a timeline help a reader understand an article about Great White Sharks?</a:t>
            </a:r>
            <a:endParaRPr lang="en-US" b="1" dirty="0">
              <a:solidFill>
                <a:srgbClr val="FF0000"/>
              </a:solidFill>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solidFill>
                  <a:srgbClr val="FF0000"/>
                </a:solidFill>
              </a:rPr>
              <a:t>Timeline Links</a:t>
            </a:r>
            <a:endParaRPr lang="en-US" sz="6000" dirty="0">
              <a:solidFill>
                <a:srgbClr val="FF0000"/>
              </a:solidFill>
            </a:endParaRPr>
          </a:p>
        </p:txBody>
      </p:sp>
      <p:sp>
        <p:nvSpPr>
          <p:cNvPr id="6" name="Content Placeholder 5"/>
          <p:cNvSpPr>
            <a:spLocks noGrp="1"/>
          </p:cNvSpPr>
          <p:nvPr>
            <p:ph idx="1"/>
          </p:nvPr>
        </p:nvSpPr>
        <p:spPr/>
        <p:txBody>
          <a:bodyPr>
            <a:normAutofit/>
          </a:bodyPr>
          <a:lstStyle/>
          <a:p>
            <a:r>
              <a:rPr lang="en-US" dirty="0" smtClean="0">
                <a:hlinkClick r:id="rId2"/>
              </a:rPr>
              <a:t>http://www.dipity.com/timeline/Shark-Attack-Florida#flip</a:t>
            </a:r>
            <a:endParaRPr lang="en-US" dirty="0" smtClean="0"/>
          </a:p>
          <a:p>
            <a:r>
              <a:rPr lang="en-US" u="sng" dirty="0" smtClean="0">
                <a:hlinkClick r:id="rId3"/>
              </a:rPr>
              <a:t>http://www.marthas-vineyard-vacation-tips.com/jaws-movie-clips.html</a:t>
            </a:r>
            <a:endParaRPr lang="en-US" dirty="0" smtClean="0"/>
          </a:p>
          <a:p>
            <a:endParaRPr lang="en-US" dirty="0" smtClean="0"/>
          </a:p>
          <a:p>
            <a:endParaRPr lang="en-US"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Maps</a:t>
            </a:r>
            <a:endParaRPr lang="en-US" b="1" dirty="0">
              <a:solidFill>
                <a:srgbClr val="FF0000"/>
              </a:solidFill>
            </a:endParaRPr>
          </a:p>
        </p:txBody>
      </p:sp>
      <p:sp>
        <p:nvSpPr>
          <p:cNvPr id="4" name="Content Placeholder 3"/>
          <p:cNvSpPr>
            <a:spLocks noGrp="1"/>
          </p:cNvSpPr>
          <p:nvPr>
            <p:ph sz="half" idx="2"/>
          </p:nvPr>
        </p:nvSpPr>
        <p:spPr>
          <a:xfrm>
            <a:off x="5562600" y="1600200"/>
            <a:ext cx="3124200" cy="4525963"/>
          </a:xfrm>
        </p:spPr>
        <p:txBody>
          <a:bodyPr>
            <a:normAutofit lnSpcReduction="10000"/>
          </a:bodyPr>
          <a:lstStyle/>
          <a:p>
            <a:r>
              <a:rPr lang="en-US" sz="2000" b="1" dirty="0" smtClean="0"/>
              <a:t>Maps are drawings that show the basic shape of the land and other geographical, political, or historical features.</a:t>
            </a:r>
          </a:p>
          <a:p>
            <a:r>
              <a:rPr lang="en-US" sz="2000" b="1" dirty="0" smtClean="0"/>
              <a:t>The present information in a visual form.</a:t>
            </a:r>
          </a:p>
          <a:p>
            <a:r>
              <a:rPr lang="en-US" sz="2000" b="1" dirty="0" smtClean="0"/>
              <a:t>They help the reader understand where an event happens.</a:t>
            </a:r>
          </a:p>
          <a:p>
            <a:r>
              <a:rPr lang="en-US" sz="2000" b="1" dirty="0" smtClean="0"/>
              <a:t>They help the reader understand how far away an event took place.</a:t>
            </a:r>
            <a:endParaRPr lang="en-US" sz="2000" b="1" dirty="0"/>
          </a:p>
        </p:txBody>
      </p:sp>
      <p:sp>
        <p:nvSpPr>
          <p:cNvPr id="5" name="TextBox 4"/>
          <p:cNvSpPr txBox="1"/>
          <p:nvPr/>
        </p:nvSpPr>
        <p:spPr>
          <a:xfrm>
            <a:off x="457200" y="5334000"/>
            <a:ext cx="5105400" cy="707886"/>
          </a:xfrm>
          <a:prstGeom prst="rect">
            <a:avLst/>
          </a:prstGeom>
          <a:noFill/>
        </p:spPr>
        <p:txBody>
          <a:bodyPr wrap="square" rtlCol="0">
            <a:spAutoFit/>
          </a:bodyPr>
          <a:lstStyle/>
          <a:p>
            <a:r>
              <a:rPr lang="en-US" sz="2000" b="1" dirty="0" smtClean="0">
                <a:solidFill>
                  <a:srgbClr val="002060"/>
                </a:solidFill>
              </a:rPr>
              <a:t>What does the above map display? How does it help you understand Great White Sharks?</a:t>
            </a:r>
            <a:endParaRPr lang="en-US" sz="2000" b="1" dirty="0">
              <a:solidFill>
                <a:srgbClr val="002060"/>
              </a:solidFill>
            </a:endParaRPr>
          </a:p>
        </p:txBody>
      </p:sp>
      <p:pic>
        <p:nvPicPr>
          <p:cNvPr id="6" name="Picture 2" descr="Map: Shark range"/>
          <p:cNvPicPr>
            <a:picLocks noGrp="1" noChangeAspect="1" noChangeArrowheads="1"/>
          </p:cNvPicPr>
          <p:nvPr>
            <p:ph sz="half" idx="1"/>
          </p:nvPr>
        </p:nvPicPr>
        <p:blipFill>
          <a:blip r:embed="rId2" cstate="print"/>
          <a:srcRect/>
          <a:stretch>
            <a:fillRect/>
          </a:stretch>
        </p:blipFill>
        <p:spPr bwMode="auto">
          <a:xfrm>
            <a:off x="609600" y="2362200"/>
            <a:ext cx="4724400" cy="2400300"/>
          </a:xfrm>
          <a:prstGeom prst="rect">
            <a:avLst/>
          </a:prstGeom>
          <a:noFill/>
        </p:spPr>
      </p:pic>
      <p:sp>
        <p:nvSpPr>
          <p:cNvPr id="8" name="TextBox 7"/>
          <p:cNvSpPr txBox="1"/>
          <p:nvPr/>
        </p:nvSpPr>
        <p:spPr>
          <a:xfrm>
            <a:off x="838200" y="1752600"/>
            <a:ext cx="4267200" cy="369332"/>
          </a:xfrm>
          <a:prstGeom prst="rect">
            <a:avLst/>
          </a:prstGeom>
          <a:noFill/>
        </p:spPr>
        <p:txBody>
          <a:bodyPr wrap="square" rtlCol="0">
            <a:spAutoFit/>
          </a:bodyPr>
          <a:lstStyle/>
          <a:p>
            <a:pPr algn="ctr"/>
            <a:r>
              <a:rPr lang="en-US" b="1" dirty="0" smtClean="0">
                <a:solidFill>
                  <a:srgbClr val="0070C0"/>
                </a:solidFill>
              </a:rPr>
              <a:t>The Range of the Great White Shark</a:t>
            </a:r>
            <a:endParaRPr lang="en-US" b="1" dirty="0">
              <a:solidFill>
                <a:srgbClr val="0070C0"/>
              </a:solidFill>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conservation.org/Documents/maps_lost_frogs/10amphibiansMap.jpg"/>
          <p:cNvPicPr>
            <a:picLocks noChangeAspect="1" noChangeArrowheads="1"/>
          </p:cNvPicPr>
          <p:nvPr/>
        </p:nvPicPr>
        <p:blipFill>
          <a:blip r:embed="rId2" cstate="print"/>
          <a:srcRect/>
          <a:stretch>
            <a:fillRect/>
          </a:stretch>
        </p:blipFill>
        <p:spPr bwMode="auto">
          <a:xfrm>
            <a:off x="0" y="0"/>
            <a:ext cx="9048750" cy="63246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b="1" dirty="0" smtClean="0">
                <a:solidFill>
                  <a:srgbClr val="FF0000"/>
                </a:solidFill>
              </a:rPr>
              <a:t>Great White Shark Map</a:t>
            </a:r>
            <a:endParaRPr lang="en-US" sz="6000" b="1" dirty="0">
              <a:solidFill>
                <a:srgbClr val="FF0000"/>
              </a:solidFill>
            </a:endParaRPr>
          </a:p>
        </p:txBody>
      </p:sp>
      <p:pic>
        <p:nvPicPr>
          <p:cNvPr id="1026" name="Picture 2" descr="http://library.thinkquest.org/J0110481/media/mapgrwh.gif">
            <a:hlinkClick r:id="rId2"/>
          </p:cNvPr>
          <p:cNvPicPr>
            <a:picLocks noChangeAspect="1" noChangeArrowheads="1"/>
          </p:cNvPicPr>
          <p:nvPr/>
        </p:nvPicPr>
        <p:blipFill>
          <a:blip r:embed="rId3" cstate="print"/>
          <a:srcRect/>
          <a:stretch>
            <a:fillRect/>
          </a:stretch>
        </p:blipFill>
        <p:spPr bwMode="auto">
          <a:xfrm>
            <a:off x="1295400" y="1905000"/>
            <a:ext cx="6667500" cy="428625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Tables</a:t>
            </a:r>
            <a:endParaRPr lang="en-US" b="1" dirty="0">
              <a:solidFill>
                <a:srgbClr val="FF0000"/>
              </a:solidFill>
            </a:endParaRPr>
          </a:p>
        </p:txBody>
      </p:sp>
      <p:sp>
        <p:nvSpPr>
          <p:cNvPr id="4" name="Content Placeholder 3"/>
          <p:cNvSpPr>
            <a:spLocks noGrp="1"/>
          </p:cNvSpPr>
          <p:nvPr>
            <p:ph sz="half" idx="2"/>
          </p:nvPr>
        </p:nvSpPr>
        <p:spPr>
          <a:xfrm>
            <a:off x="5334000" y="1600200"/>
            <a:ext cx="3352800" cy="4525963"/>
          </a:xfrm>
        </p:spPr>
        <p:txBody>
          <a:bodyPr>
            <a:normAutofit lnSpcReduction="10000"/>
          </a:bodyPr>
          <a:lstStyle/>
          <a:p>
            <a:r>
              <a:rPr lang="en-US" sz="2400" b="1" dirty="0" smtClean="0"/>
              <a:t>Tables organize large amounts of information is a small space.</a:t>
            </a:r>
          </a:p>
          <a:p>
            <a:r>
              <a:rPr lang="en-US" sz="2400" b="1" dirty="0" smtClean="0"/>
              <a:t>Tables present all kinds of data, from numbers and amounts, to calendars and menus.</a:t>
            </a:r>
          </a:p>
          <a:p>
            <a:r>
              <a:rPr lang="en-US" sz="2400" b="1" dirty="0" smtClean="0"/>
              <a:t>Tables help the reader compare information in the text.</a:t>
            </a:r>
            <a:endParaRPr lang="en-US" sz="2400" b="1" dirty="0"/>
          </a:p>
        </p:txBody>
      </p:sp>
      <p:pic>
        <p:nvPicPr>
          <p:cNvPr id="8193" name="Picture 2" descr="http://www.kidcyber.com.au/IMAGES/frog_S.gif"/>
          <p:cNvPicPr>
            <a:picLocks noChangeAspect="1" noChangeArrowheads="1"/>
          </p:cNvPicPr>
          <p:nvPr/>
        </p:nvPicPr>
        <p:blipFill>
          <a:blip r:embed="rId2" cstate="print"/>
          <a:srcRect/>
          <a:stretch>
            <a:fillRect/>
          </a:stretch>
        </p:blipFill>
        <p:spPr bwMode="auto">
          <a:xfrm>
            <a:off x="8305800" y="228600"/>
            <a:ext cx="647700" cy="571500"/>
          </a:xfrm>
          <a:prstGeom prst="rect">
            <a:avLst/>
          </a:prstGeom>
          <a:noFill/>
        </p:spPr>
      </p:pic>
      <p:graphicFrame>
        <p:nvGraphicFramePr>
          <p:cNvPr id="9" name="Table 8"/>
          <p:cNvGraphicFramePr>
            <a:graphicFrameLocks noGrp="1"/>
          </p:cNvGraphicFramePr>
          <p:nvPr/>
        </p:nvGraphicFramePr>
        <p:xfrm>
          <a:off x="990600" y="1752600"/>
          <a:ext cx="3749329" cy="4177707"/>
        </p:xfrm>
        <a:graphic>
          <a:graphicData uri="http://schemas.openxmlformats.org/drawingml/2006/table">
            <a:tbl>
              <a:tblPr/>
              <a:tblGrid>
                <a:gridCol w="674879"/>
                <a:gridCol w="1649705"/>
                <a:gridCol w="1424745"/>
              </a:tblGrid>
              <a:tr h="169333">
                <a:tc>
                  <a:txBody>
                    <a:bodyPr/>
                    <a:lstStyle/>
                    <a:p>
                      <a:pPr marL="0" marR="0">
                        <a:lnSpc>
                          <a:spcPct val="115000"/>
                        </a:lnSpc>
                        <a:spcBef>
                          <a:spcPts val="0"/>
                        </a:spcBef>
                        <a:spcAft>
                          <a:spcPts val="0"/>
                        </a:spcAft>
                      </a:pPr>
                      <a:r>
                        <a:rPr lang="en-US" sz="900" dirty="0">
                          <a:latin typeface="Times New Roman"/>
                          <a:ea typeface="Times New Roman"/>
                          <a:cs typeface="Times New Roman"/>
                        </a:rPr>
                        <a:t> </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b="1" dirty="0">
                          <a:solidFill>
                            <a:srgbClr val="FF0000"/>
                          </a:solidFill>
                          <a:latin typeface="Arial"/>
                          <a:ea typeface="Times New Roman"/>
                          <a:cs typeface="Times New Roman"/>
                        </a:rPr>
                        <a:t>REPTILES</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b="1" dirty="0">
                          <a:solidFill>
                            <a:srgbClr val="FF0000"/>
                          </a:solidFill>
                          <a:latin typeface="Arial"/>
                          <a:ea typeface="Times New Roman"/>
                          <a:cs typeface="Times New Roman"/>
                        </a:rPr>
                        <a:t>AMPHIBIANS</a:t>
                      </a:r>
                      <a:endParaRPr lang="en-US" sz="800" dirty="0">
                        <a:latin typeface="Calibri"/>
                        <a:ea typeface="Calibri"/>
                        <a:cs typeface="Times New Roman"/>
                      </a:endParaRPr>
                    </a:p>
                  </a:txBody>
                  <a:tcPr marL="0" marR="0" marT="0" marB="0" anchor="ctr">
                    <a:lnL>
                      <a:noFill/>
                    </a:lnL>
                    <a:lnR>
                      <a:noFill/>
                    </a:lnR>
                    <a:lnT>
                      <a:noFill/>
                    </a:lnT>
                    <a:lnB>
                      <a:noFill/>
                    </a:lnB>
                  </a:tcPr>
                </a:tc>
              </a:tr>
              <a:tr h="1185333">
                <a:tc>
                  <a:txBody>
                    <a:bodyPr/>
                    <a:lstStyle/>
                    <a:p>
                      <a:pPr marL="0" marR="0" algn="ctr">
                        <a:lnSpc>
                          <a:spcPct val="115000"/>
                        </a:lnSpc>
                        <a:spcBef>
                          <a:spcPts val="0"/>
                        </a:spcBef>
                        <a:spcAft>
                          <a:spcPts val="0"/>
                        </a:spcAft>
                      </a:pPr>
                      <a:r>
                        <a:rPr lang="en-US" sz="900" dirty="0">
                          <a:solidFill>
                            <a:srgbClr val="00814C"/>
                          </a:solidFill>
                          <a:latin typeface="Times New Roman"/>
                          <a:ea typeface="Times New Roman"/>
                          <a:cs typeface="Times New Roman"/>
                        </a:rPr>
                        <a:t> </a:t>
                      </a:r>
                      <a:r>
                        <a:rPr lang="en-US" sz="1000" b="1" dirty="0">
                          <a:solidFill>
                            <a:srgbClr val="00814C"/>
                          </a:solidFill>
                          <a:latin typeface="Arial"/>
                          <a:ea typeface="Times New Roman"/>
                          <a:cs typeface="Times New Roman"/>
                        </a:rPr>
                        <a:t>Covering</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900" dirty="0">
                          <a:latin typeface="Times New Roman"/>
                          <a:ea typeface="Times New Roman"/>
                          <a:cs typeface="Times New Roman"/>
                        </a:rPr>
                        <a:t> </a:t>
                      </a:r>
                      <a:r>
                        <a:rPr lang="en-US" sz="1000" b="1" dirty="0">
                          <a:solidFill>
                            <a:srgbClr val="4618C6"/>
                          </a:solidFill>
                          <a:latin typeface="Arial"/>
                          <a:ea typeface="Times New Roman"/>
                          <a:cs typeface="Times New Roman"/>
                        </a:rPr>
                        <a:t>Scales</a:t>
                      </a:r>
                      <a:r>
                        <a:rPr lang="en-US" sz="1000" dirty="0">
                          <a:solidFill>
                            <a:srgbClr val="4618C6"/>
                          </a:solidFill>
                          <a:latin typeface="Arial"/>
                          <a:ea typeface="Times New Roman"/>
                          <a:cs typeface="Times New Roman"/>
                        </a:rPr>
                        <a:t>. Many reptiles shed their skin,having grown new skin underneath it. Snakes &amp; most lizards do not have eyelids.The eye is covered by a clear scale that sheds with the rest</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900" dirty="0">
                          <a:latin typeface="Times New Roman"/>
                          <a:ea typeface="Times New Roman"/>
                          <a:cs typeface="Times New Roman"/>
                        </a:rPr>
                        <a:t> </a:t>
                      </a:r>
                      <a:r>
                        <a:rPr lang="en-US" sz="800" dirty="0">
                          <a:latin typeface="Calibri"/>
                          <a:ea typeface="Calibri"/>
                          <a:cs typeface="Times New Roman"/>
                        </a:rPr>
                        <a:t> </a:t>
                      </a:r>
                      <a:r>
                        <a:rPr lang="en-US" sz="1000" b="1" dirty="0">
                          <a:solidFill>
                            <a:srgbClr val="4618C6"/>
                          </a:solidFill>
                          <a:latin typeface="Arial"/>
                          <a:ea typeface="Times New Roman"/>
                          <a:cs typeface="Times New Roman"/>
                        </a:rPr>
                        <a:t>Skin</a:t>
                      </a:r>
                      <a:r>
                        <a:rPr lang="en-US" sz="1000" dirty="0">
                          <a:solidFill>
                            <a:srgbClr val="4618C6"/>
                          </a:solidFill>
                          <a:latin typeface="Arial"/>
                          <a:ea typeface="Times New Roman"/>
                          <a:cs typeface="Times New Roman"/>
                        </a:rPr>
                        <a:t>. It is thin and needs to be kept moist. Assists in the animal's breathing.</a:t>
                      </a:r>
                      <a:endParaRPr lang="en-US" sz="800" dirty="0">
                        <a:latin typeface="Calibri"/>
                        <a:ea typeface="Calibri"/>
                        <a:cs typeface="Times New Roman"/>
                      </a:endParaRPr>
                    </a:p>
                  </a:txBody>
                  <a:tcPr marL="0" marR="0" marT="0" marB="0" anchor="ctr">
                    <a:lnL>
                      <a:noFill/>
                    </a:lnL>
                    <a:lnR>
                      <a:noFill/>
                    </a:lnR>
                    <a:lnT>
                      <a:noFill/>
                    </a:lnT>
                    <a:lnB>
                      <a:noFill/>
                    </a:lnB>
                  </a:tcPr>
                </a:tc>
              </a:tr>
              <a:tr h="2709333">
                <a:tc>
                  <a:txBody>
                    <a:bodyPr/>
                    <a:lstStyle/>
                    <a:p>
                      <a:pPr marL="0" marR="0" algn="ctr">
                        <a:lnSpc>
                          <a:spcPct val="115000"/>
                        </a:lnSpc>
                        <a:spcBef>
                          <a:spcPts val="0"/>
                        </a:spcBef>
                        <a:spcAft>
                          <a:spcPts val="0"/>
                        </a:spcAft>
                      </a:pPr>
                      <a:r>
                        <a:rPr lang="en-US" sz="1000" b="1" dirty="0">
                          <a:solidFill>
                            <a:srgbClr val="00814C"/>
                          </a:solidFill>
                          <a:latin typeface="Arial"/>
                          <a:ea typeface="Times New Roman"/>
                          <a:cs typeface="Times New Roman"/>
                        </a:rPr>
                        <a:t> Life Cycle</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900" dirty="0">
                          <a:latin typeface="Times New Roman"/>
                          <a:ea typeface="Times New Roman"/>
                          <a:cs typeface="Times New Roman"/>
                        </a:rPr>
                        <a:t> </a:t>
                      </a:r>
                      <a:r>
                        <a:rPr lang="en-US" sz="1000" dirty="0">
                          <a:solidFill>
                            <a:srgbClr val="1822CD"/>
                          </a:solidFill>
                          <a:latin typeface="Arial"/>
                          <a:ea typeface="Times New Roman"/>
                          <a:cs typeface="Times New Roman"/>
                        </a:rPr>
                        <a:t>Males and females mate in order for young to start developing. The males put sperm inside the female's body. Some reptiles lay eggs, some give birth to live young. Young generally look like the adults.</a:t>
                      </a:r>
                      <a:endParaRPr lang="en-US" sz="800" dirty="0">
                        <a:latin typeface="Calibri"/>
                        <a:ea typeface="Calibri"/>
                        <a:cs typeface="Times New Roman"/>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900" dirty="0">
                          <a:latin typeface="Times New Roman"/>
                          <a:ea typeface="Times New Roman"/>
                          <a:cs typeface="Times New Roman"/>
                        </a:rPr>
                        <a:t> </a:t>
                      </a:r>
                      <a:r>
                        <a:rPr lang="en-US" sz="1000" dirty="0">
                          <a:solidFill>
                            <a:srgbClr val="1822CD"/>
                          </a:solidFill>
                          <a:latin typeface="Arial"/>
                          <a:ea typeface="Times New Roman"/>
                          <a:cs typeface="Times New Roman"/>
                        </a:rPr>
                        <a:t>Males may add sperm to eggs after they are laid, or may put the sperm into female's body before eggs laid. Sperm added to the eggs make young develop inside. Females lay eggs, which hatch into larvae which have gills &amp; live in water(eg tadpoles). These develop and change into air-breathing adults. In a few kinds, the entire tadpole stage takes place in the egg or in mother's body.</a:t>
                      </a:r>
                      <a:endParaRPr lang="en-US" sz="800" dirty="0">
                        <a:latin typeface="Calibri"/>
                        <a:ea typeface="Calibri"/>
                        <a:cs typeface="Times New Roman"/>
                      </a:endParaRPr>
                    </a:p>
                  </a:txBody>
                  <a:tcPr marL="0" marR="0" marT="0" marB="0" anchor="ctr">
                    <a:lnL>
                      <a:noFill/>
                    </a:lnL>
                    <a:lnR>
                      <a:noFill/>
                    </a:lnR>
                    <a:lnT>
                      <a:noFill/>
                    </a:lnT>
                    <a:lnB>
                      <a:noFill/>
                    </a:lnB>
                  </a:tcPr>
                </a:tc>
              </a:tr>
            </a:tbl>
          </a:graphicData>
        </a:graphic>
      </p:graphicFrame>
      <p:pic>
        <p:nvPicPr>
          <p:cNvPr id="8194" name="Picture 2" descr="http://www.kidcyber.com.au/IMAGES/frog_S.gif"/>
          <p:cNvPicPr>
            <a:picLocks noChangeAspect="1" noChangeArrowheads="1"/>
          </p:cNvPicPr>
          <p:nvPr/>
        </p:nvPicPr>
        <p:blipFill>
          <a:blip r:embed="rId2" cstate="print"/>
          <a:srcRect/>
          <a:stretch>
            <a:fillRect/>
          </a:stretch>
        </p:blipFill>
        <p:spPr bwMode="auto">
          <a:xfrm>
            <a:off x="533400" y="3048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Byline</a:t>
            </a:r>
            <a:endParaRPr lang="en-US" sz="6600" b="1" dirty="0">
              <a:solidFill>
                <a:srgbClr val="FF0000"/>
              </a:solidFill>
            </a:endParaRPr>
          </a:p>
        </p:txBody>
      </p:sp>
      <p:sp>
        <p:nvSpPr>
          <p:cNvPr id="3" name="Content Placeholder 2"/>
          <p:cNvSpPr>
            <a:spLocks noGrp="1"/>
          </p:cNvSpPr>
          <p:nvPr>
            <p:ph idx="1"/>
          </p:nvPr>
        </p:nvSpPr>
        <p:spPr/>
        <p:txBody>
          <a:bodyPr>
            <a:normAutofit/>
          </a:bodyPr>
          <a:lstStyle/>
          <a:p>
            <a:r>
              <a:rPr lang="en-US" sz="5400" b="1" dirty="0" smtClean="0"/>
              <a:t>A byline is who wrote the article. A byline may be at the beginning or end of the article.</a:t>
            </a:r>
            <a:endParaRPr lang="en-US" sz="5400" b="1"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Textbox</a:t>
            </a:r>
            <a:endParaRPr lang="en-US" sz="6000" b="1" dirty="0">
              <a:solidFill>
                <a:srgbClr val="FF0000"/>
              </a:solidFill>
            </a:endParaRPr>
          </a:p>
        </p:txBody>
      </p:sp>
      <p:sp>
        <p:nvSpPr>
          <p:cNvPr id="3" name="Content Placeholder 2"/>
          <p:cNvSpPr>
            <a:spLocks noGrp="1"/>
          </p:cNvSpPr>
          <p:nvPr>
            <p:ph sz="half" idx="1"/>
          </p:nvPr>
        </p:nvSpPr>
        <p:spPr>
          <a:xfrm>
            <a:off x="457200" y="1600201"/>
            <a:ext cx="4038600" cy="3124200"/>
          </a:xfrm>
        </p:spPr>
        <p:txBody>
          <a:bodyPr>
            <a:normAutofit fontScale="85000" lnSpcReduction="10000"/>
          </a:bodyPr>
          <a:lstStyle/>
          <a:p>
            <a:r>
              <a:rPr lang="en-US" b="1" dirty="0" smtClean="0"/>
              <a:t>AUTHOR PETER BENCHLEY WROTE </a:t>
            </a:r>
            <a:r>
              <a:rPr lang="en-US" b="1" i="1" u="sng" dirty="0" smtClean="0">
                <a:solidFill>
                  <a:srgbClr val="FF0000"/>
                </a:solidFill>
              </a:rPr>
              <a:t>JAWS</a:t>
            </a:r>
            <a:r>
              <a:rPr lang="en-US" b="1" i="1" dirty="0" smtClean="0"/>
              <a:t>, A BEST-SELLING </a:t>
            </a:r>
            <a:r>
              <a:rPr lang="en-US" b="1" dirty="0" smtClean="0"/>
              <a:t>NOVEL ABOUT A MONSTROUS GREAT WHITE SHARK. BUT WHAT HAPPENED WHEN HE FACED ONE OF THESE CREATURES FOR REAL? BY PETER BENCHLEY</a:t>
            </a:r>
          </a:p>
          <a:p>
            <a:endParaRPr lang="en-US" dirty="0"/>
          </a:p>
        </p:txBody>
      </p:sp>
      <p:sp>
        <p:nvSpPr>
          <p:cNvPr id="4" name="Content Placeholder 3"/>
          <p:cNvSpPr>
            <a:spLocks noGrp="1"/>
          </p:cNvSpPr>
          <p:nvPr>
            <p:ph sz="half" idx="2"/>
          </p:nvPr>
        </p:nvSpPr>
        <p:spPr/>
        <p:txBody>
          <a:bodyPr>
            <a:noAutofit/>
          </a:bodyPr>
          <a:lstStyle/>
          <a:p>
            <a:r>
              <a:rPr lang="en-US" sz="2400" b="1" dirty="0" smtClean="0"/>
              <a:t>A textbox provides more information that is in the text about a topic.</a:t>
            </a:r>
          </a:p>
          <a:p>
            <a:r>
              <a:rPr lang="en-US" sz="2400" b="1" dirty="0" smtClean="0"/>
              <a:t>A textbox can include interesting facts or important information the author wants the reader to know.</a:t>
            </a:r>
          </a:p>
          <a:p>
            <a:r>
              <a:rPr lang="en-US" sz="2400" b="1" dirty="0" smtClean="0"/>
              <a:t>Textboxes help readers understand by creating interest or emphasizing important information.</a:t>
            </a:r>
            <a:endParaRPr lang="en-US" sz="2400" b="1" dirty="0"/>
          </a:p>
        </p:txBody>
      </p:sp>
      <p:sp>
        <p:nvSpPr>
          <p:cNvPr id="6" name="TextBox 5"/>
          <p:cNvSpPr txBox="1"/>
          <p:nvPr/>
        </p:nvSpPr>
        <p:spPr>
          <a:xfrm>
            <a:off x="762000" y="4953000"/>
            <a:ext cx="3352800" cy="1200329"/>
          </a:xfrm>
          <a:prstGeom prst="rect">
            <a:avLst/>
          </a:prstGeom>
          <a:noFill/>
        </p:spPr>
        <p:txBody>
          <a:bodyPr wrap="square" rtlCol="0">
            <a:spAutoFit/>
          </a:bodyPr>
          <a:lstStyle/>
          <a:p>
            <a:r>
              <a:rPr lang="en-US" sz="2400" b="1" dirty="0" smtClean="0">
                <a:solidFill>
                  <a:srgbClr val="002060"/>
                </a:solidFill>
              </a:rPr>
              <a:t>How does this textbox give you insight into the article?</a:t>
            </a:r>
            <a:endParaRPr lang="en-US" sz="2400" b="1" dirty="0">
              <a:solidFill>
                <a:srgbClr val="002060"/>
              </a:solidFill>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800" b="1" dirty="0" smtClean="0">
                <a:solidFill>
                  <a:srgbClr val="FF0000"/>
                </a:solidFill>
              </a:rPr>
              <a:t>What are text Features?</a:t>
            </a:r>
            <a:endParaRPr lang="en-US" sz="4800" b="1" dirty="0">
              <a:solidFill>
                <a:srgbClr val="FF0000"/>
              </a:solidFill>
            </a:endParaRPr>
          </a:p>
        </p:txBody>
      </p:sp>
      <p:sp>
        <p:nvSpPr>
          <p:cNvPr id="8" name="Content Placeholder 7"/>
          <p:cNvSpPr>
            <a:spLocks noGrp="1"/>
          </p:cNvSpPr>
          <p:nvPr>
            <p:ph idx="1"/>
          </p:nvPr>
        </p:nvSpPr>
        <p:spPr/>
        <p:txBody>
          <a:bodyPr>
            <a:normAutofit/>
          </a:bodyPr>
          <a:lstStyle/>
          <a:p>
            <a:r>
              <a:rPr lang="en-US" b="1" dirty="0" smtClean="0"/>
              <a:t>Authors include text features to help readers better understand what they have read.</a:t>
            </a:r>
          </a:p>
          <a:p>
            <a:r>
              <a:rPr lang="en-US" b="1" dirty="0" smtClean="0"/>
              <a:t>Text features provide information that may not be written in the text itself.</a:t>
            </a:r>
          </a:p>
          <a:p>
            <a:r>
              <a:rPr lang="en-US" b="1" dirty="0" smtClean="0"/>
              <a:t>Text features can be found in textbooks, magazine articles, newspapers, reports, web pages, and other forms of nonfiction text.</a:t>
            </a:r>
            <a:endParaRPr lang="en-US" b="1"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Captions</a:t>
            </a:r>
            <a:endParaRPr lang="en-US" sz="6000" b="1" dirty="0">
              <a:solidFill>
                <a:srgbClr val="FF0000"/>
              </a:solidFill>
            </a:endParaRPr>
          </a:p>
        </p:txBody>
      </p:sp>
      <p:sp>
        <p:nvSpPr>
          <p:cNvPr id="4" name="Content Placeholder 3"/>
          <p:cNvSpPr>
            <a:spLocks noGrp="1"/>
          </p:cNvSpPr>
          <p:nvPr>
            <p:ph sz="half" idx="2"/>
          </p:nvPr>
        </p:nvSpPr>
        <p:spPr>
          <a:xfrm>
            <a:off x="5715000" y="1600200"/>
            <a:ext cx="2971800" cy="4525963"/>
          </a:xfrm>
        </p:spPr>
        <p:txBody>
          <a:bodyPr>
            <a:normAutofit/>
          </a:bodyPr>
          <a:lstStyle/>
          <a:p>
            <a:r>
              <a:rPr lang="en-US" sz="2400" b="1" dirty="0" smtClean="0"/>
              <a:t>A caption explains what is shown in a picture or illustration.</a:t>
            </a:r>
          </a:p>
          <a:p>
            <a:r>
              <a:rPr lang="en-US" sz="2400" b="1" dirty="0" smtClean="0"/>
              <a:t>Captions help the reader understand information that may or may not be in the text.</a:t>
            </a:r>
            <a:endParaRPr lang="en-US" sz="2400" b="1" dirty="0"/>
          </a:p>
        </p:txBody>
      </p:sp>
      <p:sp>
        <p:nvSpPr>
          <p:cNvPr id="5" name="TextBox 4"/>
          <p:cNvSpPr txBox="1"/>
          <p:nvPr/>
        </p:nvSpPr>
        <p:spPr>
          <a:xfrm>
            <a:off x="381000" y="3733800"/>
            <a:ext cx="5181600" cy="1200329"/>
          </a:xfrm>
          <a:prstGeom prst="rect">
            <a:avLst/>
          </a:prstGeom>
          <a:noFill/>
        </p:spPr>
        <p:txBody>
          <a:bodyPr wrap="square" rtlCol="0">
            <a:spAutoFit/>
          </a:bodyPr>
          <a:lstStyle/>
          <a:p>
            <a:r>
              <a:rPr lang="en-US" b="1" dirty="0">
                <a:solidFill>
                  <a:srgbClr val="7030A0"/>
                </a:solidFill>
              </a:rPr>
              <a:t>The golden toad of Costa Rica went missing in 1989. Its bright color is unusual for a toad species. However, only male golden toads were this color. Females were green or </a:t>
            </a:r>
            <a:r>
              <a:rPr lang="en-US" b="1" dirty="0" smtClean="0">
                <a:solidFill>
                  <a:srgbClr val="7030A0"/>
                </a:solidFill>
              </a:rPr>
              <a:t>black.</a:t>
            </a:r>
            <a:endParaRPr lang="en-US" b="1" dirty="0">
              <a:solidFill>
                <a:srgbClr val="7030A0"/>
              </a:solidFill>
            </a:endParaRPr>
          </a:p>
        </p:txBody>
      </p:sp>
      <p:sp>
        <p:nvSpPr>
          <p:cNvPr id="6" name="TextBox 5"/>
          <p:cNvSpPr txBox="1"/>
          <p:nvPr/>
        </p:nvSpPr>
        <p:spPr>
          <a:xfrm>
            <a:off x="533400" y="5105400"/>
            <a:ext cx="5105400" cy="646331"/>
          </a:xfrm>
          <a:prstGeom prst="rect">
            <a:avLst/>
          </a:prstGeom>
          <a:noFill/>
        </p:spPr>
        <p:txBody>
          <a:bodyPr wrap="square" rtlCol="0">
            <a:spAutoFit/>
          </a:bodyPr>
          <a:lstStyle/>
          <a:p>
            <a:r>
              <a:rPr lang="en-US" b="1" dirty="0" smtClean="0">
                <a:solidFill>
                  <a:srgbClr val="FF0000"/>
                </a:solidFill>
              </a:rPr>
              <a:t>How does this caption help the reader understand the picture? </a:t>
            </a:r>
            <a:endParaRPr lang="en-US" b="1" dirty="0">
              <a:solidFill>
                <a:srgbClr val="FF0000"/>
              </a:solidFill>
            </a:endParaRPr>
          </a:p>
        </p:txBody>
      </p:sp>
      <p:sp>
        <p:nvSpPr>
          <p:cNvPr id="8" name="Content Placeholder 7"/>
          <p:cNvSpPr>
            <a:spLocks noGrp="1"/>
          </p:cNvSpPr>
          <p:nvPr>
            <p:ph sz="half" idx="1"/>
          </p:nvPr>
        </p:nvSpPr>
        <p:spPr>
          <a:xfrm>
            <a:off x="457200" y="1295400"/>
            <a:ext cx="5105400" cy="2362200"/>
          </a:xfrm>
        </p:spPr>
        <p:txBody>
          <a:bodyPr/>
          <a:lstStyle/>
          <a:p>
            <a:endParaRPr lang="en-US" dirty="0"/>
          </a:p>
        </p:txBody>
      </p:sp>
      <p:pic>
        <p:nvPicPr>
          <p:cNvPr id="8194" name="Picture 2" descr="http://img.timeinc.net/TFK/media/news/2010b/101001_froggy_horiz.jpg"/>
          <p:cNvPicPr>
            <a:picLocks noChangeAspect="1" noChangeArrowheads="1"/>
          </p:cNvPicPr>
          <p:nvPr/>
        </p:nvPicPr>
        <p:blipFill>
          <a:blip r:embed="rId2" cstate="print"/>
          <a:srcRect/>
          <a:stretch>
            <a:fillRect/>
          </a:stretch>
        </p:blipFill>
        <p:spPr bwMode="auto">
          <a:xfrm>
            <a:off x="1270000" y="1295400"/>
            <a:ext cx="3606800" cy="2362200"/>
          </a:xfrm>
          <a:prstGeom prst="rect">
            <a:avLst/>
          </a:prstGeom>
          <a:noFill/>
        </p:spPr>
      </p:pic>
      <p:pic>
        <p:nvPicPr>
          <p:cNvPr id="9" name="Picture 2" descr="http://www.kidcyber.com.au/IMAGES/frog_S.gif"/>
          <p:cNvPicPr>
            <a:picLocks noChangeAspect="1" noChangeArrowheads="1"/>
          </p:cNvPicPr>
          <p:nvPr/>
        </p:nvPicPr>
        <p:blipFill>
          <a:blip r:embed="rId3" cstate="print"/>
          <a:srcRect/>
          <a:stretch>
            <a:fillRect/>
          </a:stretch>
        </p:blipFill>
        <p:spPr bwMode="auto">
          <a:xfrm>
            <a:off x="7924800" y="3048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News Categories</a:t>
            </a:r>
            <a:endParaRPr lang="en-US" b="1" dirty="0">
              <a:solidFill>
                <a:srgbClr val="FF0000"/>
              </a:solidFill>
            </a:endParaRPr>
          </a:p>
        </p:txBody>
      </p:sp>
      <p:sp>
        <p:nvSpPr>
          <p:cNvPr id="3" name="Content Placeholder 2"/>
          <p:cNvSpPr>
            <a:spLocks noGrp="1"/>
          </p:cNvSpPr>
          <p:nvPr>
            <p:ph sz="half" idx="1"/>
          </p:nvPr>
        </p:nvSpPr>
        <p:spPr/>
        <p:txBody>
          <a:bodyPr>
            <a:normAutofit/>
          </a:bodyPr>
          <a:lstStyle/>
          <a:p>
            <a:r>
              <a:rPr lang="en-US" sz="3600" b="1" dirty="0" smtClean="0"/>
              <a:t>Education</a:t>
            </a:r>
          </a:p>
          <a:p>
            <a:r>
              <a:rPr lang="en-US" sz="3600" b="1" dirty="0" smtClean="0"/>
              <a:t>Entertainment</a:t>
            </a:r>
          </a:p>
          <a:p>
            <a:r>
              <a:rPr lang="en-US" sz="3600" b="1" dirty="0" smtClean="0"/>
              <a:t>Science</a:t>
            </a:r>
          </a:p>
          <a:p>
            <a:r>
              <a:rPr lang="en-US" sz="3600" b="1" dirty="0" smtClean="0"/>
              <a:t>Arts</a:t>
            </a:r>
          </a:p>
          <a:p>
            <a:r>
              <a:rPr lang="en-US" sz="3600" b="1" dirty="0" smtClean="0"/>
              <a:t>Health</a:t>
            </a:r>
          </a:p>
          <a:p>
            <a:r>
              <a:rPr lang="en-US" sz="3600" b="1" dirty="0" smtClean="0"/>
              <a:t>Sports</a:t>
            </a:r>
            <a:endParaRPr lang="en-US" sz="3600" b="1" dirty="0"/>
          </a:p>
        </p:txBody>
      </p:sp>
      <p:sp>
        <p:nvSpPr>
          <p:cNvPr id="6" name="Content Placeholder 5"/>
          <p:cNvSpPr>
            <a:spLocks noGrp="1"/>
          </p:cNvSpPr>
          <p:nvPr>
            <p:ph sz="half" idx="2"/>
          </p:nvPr>
        </p:nvSpPr>
        <p:spPr/>
        <p:txBody>
          <a:bodyPr/>
          <a:lstStyle/>
          <a:p>
            <a:endParaRPr lang="en-US"/>
          </a:p>
        </p:txBody>
      </p:sp>
      <p:pic>
        <p:nvPicPr>
          <p:cNvPr id="5" name="Picture 2" descr="http://www.kidcyber.com.au/IMAGES/frog_S.gif"/>
          <p:cNvPicPr>
            <a:picLocks noChangeAspect="1" noChangeArrowheads="1"/>
          </p:cNvPicPr>
          <p:nvPr/>
        </p:nvPicPr>
        <p:blipFill>
          <a:blip r:embed="rId2" cstate="print"/>
          <a:srcRect/>
          <a:stretch>
            <a:fillRect/>
          </a:stretch>
        </p:blipFill>
        <p:spPr bwMode="auto">
          <a:xfrm>
            <a:off x="533400" y="3048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rgbClr val="FF0000"/>
                </a:solidFill>
              </a:rPr>
              <a:t>Magazines</a:t>
            </a:r>
            <a:endParaRPr lang="en-US" sz="7200" dirty="0">
              <a:solidFill>
                <a:srgbClr val="FF0000"/>
              </a:solidFill>
            </a:endParaRPr>
          </a:p>
        </p:txBody>
      </p:sp>
      <p:sp>
        <p:nvSpPr>
          <p:cNvPr id="3" name="Content Placeholder 2"/>
          <p:cNvSpPr>
            <a:spLocks noGrp="1"/>
          </p:cNvSpPr>
          <p:nvPr>
            <p:ph sz="half" idx="1"/>
          </p:nvPr>
        </p:nvSpPr>
        <p:spPr/>
        <p:txBody>
          <a:bodyPr>
            <a:noAutofit/>
          </a:bodyPr>
          <a:lstStyle/>
          <a:p>
            <a:r>
              <a:rPr lang="en-US" sz="3600" b="1" dirty="0" smtClean="0"/>
              <a:t>Find an article and find an example of each text feature.</a:t>
            </a:r>
          </a:p>
          <a:p>
            <a:r>
              <a:rPr lang="en-US" sz="3600" b="1" dirty="0" smtClean="0"/>
              <a:t>Explain how each example helps you to understand what you read.</a:t>
            </a:r>
            <a:endParaRPr lang="en-US" sz="3600" b="1" dirty="0"/>
          </a:p>
        </p:txBody>
      </p:sp>
      <p:sp>
        <p:nvSpPr>
          <p:cNvPr id="4" name="Content Placeholder 3"/>
          <p:cNvSpPr>
            <a:spLocks noGrp="1"/>
          </p:cNvSpPr>
          <p:nvPr>
            <p:ph sz="half" idx="2"/>
          </p:nvPr>
        </p:nvSpPr>
        <p:spPr>
          <a:xfrm>
            <a:off x="4648200" y="2362200"/>
            <a:ext cx="4038600" cy="3763963"/>
          </a:xfrm>
        </p:spPr>
        <p:txBody>
          <a:bodyPr/>
          <a:lstStyle/>
          <a:p>
            <a:r>
              <a:rPr lang="en-US" b="1" dirty="0" smtClean="0">
                <a:solidFill>
                  <a:srgbClr val="C00000"/>
                </a:solidFill>
              </a:rPr>
              <a:t>Great White Terror</a:t>
            </a:r>
          </a:p>
          <a:p>
            <a:r>
              <a:rPr lang="en-US" b="1" dirty="0" smtClean="0">
                <a:solidFill>
                  <a:srgbClr val="00B050"/>
                </a:solidFill>
              </a:rPr>
              <a:t>The Hunt For Lost Frogs</a:t>
            </a:r>
            <a:endParaRPr lang="en-US" b="1" dirty="0">
              <a:solidFill>
                <a:srgbClr val="00B050"/>
              </a:solidFill>
            </a:endParaRPr>
          </a:p>
        </p:txBody>
      </p:sp>
      <p:sp>
        <p:nvSpPr>
          <p:cNvPr id="5" name="TextBox 4"/>
          <p:cNvSpPr txBox="1"/>
          <p:nvPr/>
        </p:nvSpPr>
        <p:spPr>
          <a:xfrm>
            <a:off x="4876800" y="1828800"/>
            <a:ext cx="3352800" cy="523220"/>
          </a:xfrm>
          <a:prstGeom prst="rect">
            <a:avLst/>
          </a:prstGeom>
          <a:noFill/>
        </p:spPr>
        <p:txBody>
          <a:bodyPr wrap="square" rtlCol="0">
            <a:spAutoFit/>
          </a:bodyPr>
          <a:lstStyle/>
          <a:p>
            <a:pPr algn="ctr"/>
            <a:r>
              <a:rPr lang="en-US" sz="2800" b="1" dirty="0" smtClean="0">
                <a:solidFill>
                  <a:srgbClr val="002060"/>
                </a:solidFill>
              </a:rPr>
              <a:t>Inside</a:t>
            </a:r>
            <a:endParaRPr lang="en-US" sz="2800" b="1" dirty="0">
              <a:solidFill>
                <a:srgbClr val="002060"/>
              </a:solidFill>
            </a:endParaRPr>
          </a:p>
        </p:txBody>
      </p:sp>
      <p:pic>
        <p:nvPicPr>
          <p:cNvPr id="6" name="Picture 2" descr="http://teacher.scholastic.com/scholasticnews/magazines/scope/assets/SCOPE-101110-Cover.jpg"/>
          <p:cNvPicPr>
            <a:picLocks noChangeAspect="1" noChangeArrowheads="1"/>
          </p:cNvPicPr>
          <p:nvPr/>
        </p:nvPicPr>
        <p:blipFill>
          <a:blip r:embed="rId2" cstate="print"/>
          <a:srcRect/>
          <a:stretch>
            <a:fillRect/>
          </a:stretch>
        </p:blipFill>
        <p:spPr bwMode="auto">
          <a:xfrm>
            <a:off x="4903573" y="3429000"/>
            <a:ext cx="1802027" cy="2895600"/>
          </a:xfrm>
          <a:prstGeom prst="rect">
            <a:avLst/>
          </a:prstGeom>
          <a:noFill/>
        </p:spPr>
      </p:pic>
      <p:pic>
        <p:nvPicPr>
          <p:cNvPr id="7" name="Picture 2" descr="http://img.timeinc.net/TFK/class/images/covers/100924_wr.jpg">
            <a:hlinkClick r:id="rId3"/>
          </p:cNvPr>
          <p:cNvPicPr>
            <a:picLocks noChangeAspect="1" noChangeArrowheads="1"/>
          </p:cNvPicPr>
          <p:nvPr/>
        </p:nvPicPr>
        <p:blipFill>
          <a:blip r:embed="rId4" cstate="print"/>
          <a:srcRect/>
          <a:stretch>
            <a:fillRect/>
          </a:stretch>
        </p:blipFill>
        <p:spPr bwMode="auto">
          <a:xfrm>
            <a:off x="6858000" y="3505200"/>
            <a:ext cx="2114548" cy="2819400"/>
          </a:xfrm>
          <a:prstGeom prst="rect">
            <a:avLst/>
          </a:prstGeom>
          <a:noFill/>
        </p:spPr>
      </p:pic>
      <p:pic>
        <p:nvPicPr>
          <p:cNvPr id="8" name="Picture 2" descr="http://www.kidcyber.com.au/IMAGES/frog_S.gif"/>
          <p:cNvPicPr>
            <a:picLocks noChangeAspect="1" noChangeArrowheads="1"/>
          </p:cNvPicPr>
          <p:nvPr/>
        </p:nvPicPr>
        <p:blipFill>
          <a:blip r:embed="rId5" cstate="print"/>
          <a:srcRect/>
          <a:stretch>
            <a:fillRect/>
          </a:stretch>
        </p:blipFill>
        <p:spPr bwMode="auto">
          <a:xfrm>
            <a:off x="533400" y="3048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solidFill>
                  <a:srgbClr val="FF0000"/>
                </a:solidFill>
              </a:rPr>
              <a:t>Questions To Help You Preview Your Article</a:t>
            </a:r>
            <a:endParaRPr lang="en-US" sz="3200" b="1" dirty="0">
              <a:solidFill>
                <a:srgbClr val="FF0000"/>
              </a:solidFill>
            </a:endParaRPr>
          </a:p>
        </p:txBody>
      </p:sp>
      <p:sp>
        <p:nvSpPr>
          <p:cNvPr id="8" name="Content Placeholder 7"/>
          <p:cNvSpPr>
            <a:spLocks noGrp="1"/>
          </p:cNvSpPr>
          <p:nvPr>
            <p:ph idx="1"/>
          </p:nvPr>
        </p:nvSpPr>
        <p:spPr/>
        <p:txBody>
          <a:bodyPr/>
          <a:lstStyle/>
          <a:p>
            <a:r>
              <a:rPr lang="en-US" b="1" dirty="0" smtClean="0"/>
              <a:t>What do headings and subheadings tell me about the topic?</a:t>
            </a:r>
          </a:p>
          <a:p>
            <a:r>
              <a:rPr lang="en-US" b="1" dirty="0" smtClean="0"/>
              <a:t>What information do photographs, diagrams, illustrations, and captions provide?</a:t>
            </a:r>
          </a:p>
          <a:p>
            <a:r>
              <a:rPr lang="en-US" b="1" dirty="0" smtClean="0"/>
              <a:t>What subjects are mentioned in the first sentences of paragraphs?</a:t>
            </a:r>
          </a:p>
          <a:p>
            <a:r>
              <a:rPr lang="en-US" b="1" dirty="0" smtClean="0"/>
              <a:t>What kinds of statistics, quotations from experts, or facts appear in </a:t>
            </a:r>
            <a:r>
              <a:rPr lang="en-US" b="1" smtClean="0"/>
              <a:t>the text?</a:t>
            </a:r>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smtClean="0">
                <a:solidFill>
                  <a:srgbClr val="FF0000"/>
                </a:solidFill>
              </a:rPr>
              <a:t>Text Features</a:t>
            </a:r>
            <a:endParaRPr lang="en-US" sz="6000" b="1" dirty="0">
              <a:solidFill>
                <a:srgbClr val="FF0000"/>
              </a:solidFill>
            </a:endParaRPr>
          </a:p>
        </p:txBody>
      </p:sp>
      <p:sp>
        <p:nvSpPr>
          <p:cNvPr id="6" name="Text Placeholder 5"/>
          <p:cNvSpPr>
            <a:spLocks noGrp="1"/>
          </p:cNvSpPr>
          <p:nvPr>
            <p:ph type="body" idx="1"/>
          </p:nvPr>
        </p:nvSpPr>
        <p:spPr/>
        <p:txBody>
          <a:bodyPr/>
          <a:lstStyle/>
          <a:p>
            <a:pPr algn="ctr"/>
            <a:r>
              <a:rPr lang="en-US" dirty="0" smtClean="0">
                <a:solidFill>
                  <a:srgbClr val="0070C0"/>
                </a:solidFill>
              </a:rPr>
              <a:t>Entertainment Article</a:t>
            </a:r>
            <a:endParaRPr lang="en-US" dirty="0">
              <a:solidFill>
                <a:srgbClr val="0070C0"/>
              </a:solidFill>
            </a:endParaRPr>
          </a:p>
        </p:txBody>
      </p:sp>
      <p:sp>
        <p:nvSpPr>
          <p:cNvPr id="7" name="Content Placeholder 6"/>
          <p:cNvSpPr>
            <a:spLocks noGrp="1"/>
          </p:cNvSpPr>
          <p:nvPr>
            <p:ph sz="half" idx="2"/>
          </p:nvPr>
        </p:nvSpPr>
        <p:spPr/>
        <p:txBody>
          <a:bodyPr/>
          <a:lstStyle/>
          <a:p>
            <a:r>
              <a:rPr lang="en-US" dirty="0" smtClean="0"/>
              <a:t>Content intended for informational or</a:t>
            </a:r>
            <a:r>
              <a:rPr lang="en-US" i="1" u="sng" dirty="0" smtClean="0"/>
              <a:t> leisure </a:t>
            </a:r>
            <a:r>
              <a:rPr lang="en-US" dirty="0" smtClean="0"/>
              <a:t>reading</a:t>
            </a:r>
          </a:p>
          <a:p>
            <a:r>
              <a:rPr lang="en-US" dirty="0" smtClean="0"/>
              <a:t>Illustrations or photographs accompany the text</a:t>
            </a:r>
          </a:p>
          <a:p>
            <a:r>
              <a:rPr lang="en-US" dirty="0" smtClean="0"/>
              <a:t>Text may be written for a general or specific audience</a:t>
            </a:r>
            <a:endParaRPr lang="en-US" dirty="0"/>
          </a:p>
        </p:txBody>
      </p:sp>
      <p:sp>
        <p:nvSpPr>
          <p:cNvPr id="8" name="Text Placeholder 7"/>
          <p:cNvSpPr>
            <a:spLocks noGrp="1"/>
          </p:cNvSpPr>
          <p:nvPr>
            <p:ph type="body" sz="quarter" idx="3"/>
          </p:nvPr>
        </p:nvSpPr>
        <p:spPr/>
        <p:txBody>
          <a:bodyPr/>
          <a:lstStyle/>
          <a:p>
            <a:pPr algn="ctr"/>
            <a:r>
              <a:rPr lang="en-US" dirty="0" smtClean="0">
                <a:solidFill>
                  <a:srgbClr val="0070C0"/>
                </a:solidFill>
              </a:rPr>
              <a:t>Science Article</a:t>
            </a:r>
            <a:endParaRPr lang="en-US" dirty="0">
              <a:solidFill>
                <a:srgbClr val="0070C0"/>
              </a:solidFill>
            </a:endParaRPr>
          </a:p>
        </p:txBody>
      </p:sp>
      <p:sp>
        <p:nvSpPr>
          <p:cNvPr id="9" name="Content Placeholder 8"/>
          <p:cNvSpPr>
            <a:spLocks noGrp="1"/>
          </p:cNvSpPr>
          <p:nvPr>
            <p:ph sz="quarter" idx="4"/>
          </p:nvPr>
        </p:nvSpPr>
        <p:spPr/>
        <p:txBody>
          <a:bodyPr/>
          <a:lstStyle/>
          <a:p>
            <a:r>
              <a:rPr lang="en-US" dirty="0" smtClean="0"/>
              <a:t>Technical language</a:t>
            </a:r>
          </a:p>
          <a:p>
            <a:r>
              <a:rPr lang="en-US" dirty="0" smtClean="0"/>
              <a:t>Educational purpose</a:t>
            </a:r>
          </a:p>
          <a:p>
            <a:r>
              <a:rPr lang="en-US" i="1" u="sng" dirty="0" smtClean="0"/>
              <a:t>Visual aids </a:t>
            </a:r>
            <a:r>
              <a:rPr lang="en-US" dirty="0" smtClean="0"/>
              <a:t>such as diagrams with captions</a:t>
            </a:r>
          </a:p>
          <a:p>
            <a:r>
              <a:rPr lang="en-US" dirty="0" smtClean="0"/>
              <a:t>Text written for an audience of people with an interest in science</a:t>
            </a:r>
            <a:endParaRPr lang="en-US" dirty="0"/>
          </a:p>
        </p:txBody>
      </p:sp>
      <p:pic>
        <p:nvPicPr>
          <p:cNvPr id="10" name="Picture 2" descr="http://www.kidcyber.com.au/IMAGES/frog_S.gif"/>
          <p:cNvPicPr>
            <a:picLocks noChangeAspect="1" noChangeArrowheads="1"/>
          </p:cNvPicPr>
          <p:nvPr/>
        </p:nvPicPr>
        <p:blipFill>
          <a:blip r:embed="rId2" cstate="print"/>
          <a:srcRect/>
          <a:stretch>
            <a:fillRect/>
          </a:stretch>
        </p:blipFill>
        <p:spPr bwMode="auto">
          <a:xfrm>
            <a:off x="8077200" y="457200"/>
            <a:ext cx="647700" cy="5715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FF0000"/>
                </a:solidFill>
              </a:rPr>
              <a:t>Text Features Quiz</a:t>
            </a:r>
            <a:endParaRPr lang="en-US" b="1" dirty="0">
              <a:solidFill>
                <a:srgbClr val="FF0000"/>
              </a:solidFill>
            </a:endParaRPr>
          </a:p>
        </p:txBody>
      </p:sp>
      <p:sp>
        <p:nvSpPr>
          <p:cNvPr id="6" name="Text Placeholder 5"/>
          <p:cNvSpPr>
            <a:spLocks noGrp="1"/>
          </p:cNvSpPr>
          <p:nvPr>
            <p:ph type="body" idx="1"/>
          </p:nvPr>
        </p:nvSpPr>
        <p:spPr/>
        <p:txBody>
          <a:bodyPr>
            <a:noAutofit/>
          </a:bodyPr>
          <a:lstStyle/>
          <a:p>
            <a:pPr algn="ctr"/>
            <a:r>
              <a:rPr lang="en-US" sz="3600" dirty="0" smtClean="0">
                <a:solidFill>
                  <a:srgbClr val="0070C0"/>
                </a:solidFill>
              </a:rPr>
              <a:t>Shark Article</a:t>
            </a:r>
            <a:endParaRPr lang="en-US" sz="3600" dirty="0">
              <a:solidFill>
                <a:srgbClr val="0070C0"/>
              </a:solidFill>
            </a:endParaRPr>
          </a:p>
        </p:txBody>
      </p:sp>
      <p:sp>
        <p:nvSpPr>
          <p:cNvPr id="7" name="Content Placeholder 6"/>
          <p:cNvSpPr>
            <a:spLocks noGrp="1"/>
          </p:cNvSpPr>
          <p:nvPr>
            <p:ph sz="half" idx="2"/>
          </p:nvPr>
        </p:nvSpPr>
        <p:spPr/>
        <p:txBody>
          <a:bodyPr/>
          <a:lstStyle/>
          <a:p>
            <a:pPr marL="457200" indent="-457200">
              <a:buFont typeface="+mj-lt"/>
              <a:buAutoNum type="arabicPeriod"/>
            </a:pPr>
            <a:r>
              <a:rPr lang="en-US" b="1" dirty="0" smtClean="0"/>
              <a:t>What is the title of the article?</a:t>
            </a:r>
          </a:p>
          <a:p>
            <a:pPr marL="457200" indent="-457200">
              <a:buFont typeface="+mj-lt"/>
              <a:buAutoNum type="arabicPeriod"/>
            </a:pPr>
            <a:r>
              <a:rPr lang="en-US" b="1" dirty="0" smtClean="0"/>
              <a:t>Who wrote the byline?</a:t>
            </a:r>
          </a:p>
          <a:p>
            <a:pPr marL="457200" indent="-457200">
              <a:buFont typeface="+mj-lt"/>
              <a:buAutoNum type="arabicPeriod"/>
            </a:pPr>
            <a:r>
              <a:rPr lang="en-US" b="1" dirty="0" smtClean="0"/>
              <a:t>What is a subtitle of the article?</a:t>
            </a:r>
          </a:p>
          <a:p>
            <a:pPr marL="457200" indent="-457200">
              <a:buFont typeface="+mj-lt"/>
              <a:buAutoNum type="arabicPeriod"/>
            </a:pPr>
            <a:r>
              <a:rPr lang="en-US" b="1" dirty="0" smtClean="0"/>
              <a:t>Describe a photograph in the article in a complete sentence? Does it create a mood?</a:t>
            </a:r>
          </a:p>
          <a:p>
            <a:pPr marL="457200" indent="-457200">
              <a:buNone/>
            </a:pPr>
            <a:endParaRPr lang="en-US" dirty="0" smtClean="0"/>
          </a:p>
          <a:p>
            <a:pPr marL="457200" indent="-457200">
              <a:buNone/>
            </a:pPr>
            <a:endParaRPr lang="en-US" dirty="0"/>
          </a:p>
        </p:txBody>
      </p:sp>
      <p:sp>
        <p:nvSpPr>
          <p:cNvPr id="8" name="Text Placeholder 7"/>
          <p:cNvSpPr>
            <a:spLocks noGrp="1"/>
          </p:cNvSpPr>
          <p:nvPr>
            <p:ph type="body" sz="quarter" idx="3"/>
          </p:nvPr>
        </p:nvSpPr>
        <p:spPr/>
        <p:txBody>
          <a:bodyPr>
            <a:noAutofit/>
          </a:bodyPr>
          <a:lstStyle/>
          <a:p>
            <a:pPr algn="ctr"/>
            <a:r>
              <a:rPr lang="en-US" sz="4000" dirty="0" smtClean="0">
                <a:solidFill>
                  <a:srgbClr val="0070C0"/>
                </a:solidFill>
              </a:rPr>
              <a:t>Frog Article</a:t>
            </a:r>
            <a:endParaRPr lang="en-US" sz="4000" dirty="0">
              <a:solidFill>
                <a:srgbClr val="0070C0"/>
              </a:solidFill>
            </a:endParaRPr>
          </a:p>
        </p:txBody>
      </p:sp>
      <p:sp>
        <p:nvSpPr>
          <p:cNvPr id="9" name="Content Placeholder 8"/>
          <p:cNvSpPr>
            <a:spLocks noGrp="1"/>
          </p:cNvSpPr>
          <p:nvPr>
            <p:ph sz="quarter" idx="4"/>
          </p:nvPr>
        </p:nvSpPr>
        <p:spPr/>
        <p:txBody>
          <a:bodyPr/>
          <a:lstStyle/>
          <a:p>
            <a:pPr marL="457200" indent="-457200">
              <a:buFont typeface="+mj-lt"/>
              <a:buAutoNum type="arabicPeriod"/>
            </a:pPr>
            <a:r>
              <a:rPr lang="en-US" b="1" dirty="0" smtClean="0"/>
              <a:t>What is the title of the article?</a:t>
            </a:r>
          </a:p>
          <a:p>
            <a:pPr marL="457200" indent="-457200">
              <a:buFont typeface="+mj-lt"/>
              <a:buAutoNum type="arabicPeriod"/>
            </a:pPr>
            <a:r>
              <a:rPr lang="en-US" b="1" dirty="0" smtClean="0"/>
              <a:t>Who wrote the byline?</a:t>
            </a:r>
          </a:p>
          <a:p>
            <a:pPr marL="457200" indent="-457200">
              <a:buFont typeface="+mj-lt"/>
              <a:buAutoNum type="arabicPeriod"/>
            </a:pPr>
            <a:r>
              <a:rPr lang="en-US" b="1" dirty="0" smtClean="0"/>
              <a:t>What is a subtitle of the article?</a:t>
            </a:r>
          </a:p>
          <a:p>
            <a:pPr marL="457200" indent="-457200">
              <a:buFont typeface="+mj-lt"/>
              <a:buAutoNum type="arabicPeriod"/>
            </a:pPr>
            <a:r>
              <a:rPr lang="en-US" b="1" dirty="0" smtClean="0"/>
              <a:t>Describe a photograph in the article in a complete sentence? Does it create a mood?</a:t>
            </a:r>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Text Features Quiz</a:t>
            </a:r>
            <a:endParaRPr lang="en-US" b="1" dirty="0">
              <a:solidFill>
                <a:srgbClr val="FF0000"/>
              </a:solidFill>
            </a:endParaRPr>
          </a:p>
        </p:txBody>
      </p:sp>
      <p:sp>
        <p:nvSpPr>
          <p:cNvPr id="3" name="Text Placeholder 2"/>
          <p:cNvSpPr>
            <a:spLocks noGrp="1"/>
          </p:cNvSpPr>
          <p:nvPr>
            <p:ph type="body" idx="1"/>
          </p:nvPr>
        </p:nvSpPr>
        <p:spPr/>
        <p:txBody>
          <a:bodyPr>
            <a:noAutofit/>
          </a:bodyPr>
          <a:lstStyle/>
          <a:p>
            <a:pPr algn="ctr"/>
            <a:r>
              <a:rPr lang="en-US" sz="3600" dirty="0" smtClean="0">
                <a:solidFill>
                  <a:srgbClr val="0070C0"/>
                </a:solidFill>
              </a:rPr>
              <a:t>Shark Article</a:t>
            </a:r>
            <a:endParaRPr lang="en-US" sz="3600" dirty="0">
              <a:solidFill>
                <a:srgbClr val="0070C0"/>
              </a:solidFill>
            </a:endParaRPr>
          </a:p>
        </p:txBody>
      </p:sp>
      <p:sp>
        <p:nvSpPr>
          <p:cNvPr id="4" name="Content Placeholder 3"/>
          <p:cNvSpPr>
            <a:spLocks noGrp="1"/>
          </p:cNvSpPr>
          <p:nvPr>
            <p:ph sz="half" idx="2"/>
          </p:nvPr>
        </p:nvSpPr>
        <p:spPr/>
        <p:txBody>
          <a:bodyPr/>
          <a:lstStyle/>
          <a:p>
            <a:pPr marL="457200" indent="-457200">
              <a:buAutoNum type="arabicPeriod" startAt="5"/>
            </a:pPr>
            <a:r>
              <a:rPr lang="en-US" b="1" dirty="0" smtClean="0">
                <a:solidFill>
                  <a:srgbClr val="002060"/>
                </a:solidFill>
              </a:rPr>
              <a:t>Does the article have a chart, graph, or diagram? Describe the visual aid and its purpose?</a:t>
            </a:r>
          </a:p>
          <a:p>
            <a:pPr marL="457200" indent="-457200">
              <a:buAutoNum type="arabicPeriod" startAt="5"/>
            </a:pPr>
            <a:r>
              <a:rPr lang="en-US" b="1" dirty="0" smtClean="0">
                <a:solidFill>
                  <a:srgbClr val="002060"/>
                </a:solidFill>
              </a:rPr>
              <a:t>Does the article have a text style? Describe the text style and its purpose?</a:t>
            </a:r>
          </a:p>
          <a:p>
            <a:pPr marL="457200" indent="-457200">
              <a:buAutoNum type="arabicPeriod" startAt="5"/>
            </a:pPr>
            <a:r>
              <a:rPr lang="en-US" b="1" dirty="0" smtClean="0">
                <a:solidFill>
                  <a:srgbClr val="002060"/>
                </a:solidFill>
              </a:rPr>
              <a:t>Does the article have a caption? What is the purpose of the caption?</a:t>
            </a:r>
          </a:p>
          <a:p>
            <a:pPr marL="457200" indent="-457200">
              <a:buAutoNum type="arabicPeriod" startAt="6"/>
            </a:pPr>
            <a:endParaRPr lang="en-US" b="1" dirty="0">
              <a:solidFill>
                <a:srgbClr val="002060"/>
              </a:solidFill>
            </a:endParaRPr>
          </a:p>
        </p:txBody>
      </p:sp>
      <p:sp>
        <p:nvSpPr>
          <p:cNvPr id="5" name="Text Placeholder 4"/>
          <p:cNvSpPr>
            <a:spLocks noGrp="1"/>
          </p:cNvSpPr>
          <p:nvPr>
            <p:ph type="body" sz="quarter" idx="3"/>
          </p:nvPr>
        </p:nvSpPr>
        <p:spPr/>
        <p:txBody>
          <a:bodyPr>
            <a:noAutofit/>
          </a:bodyPr>
          <a:lstStyle/>
          <a:p>
            <a:pPr algn="ctr"/>
            <a:r>
              <a:rPr lang="en-US" sz="4000" dirty="0" smtClean="0">
                <a:solidFill>
                  <a:srgbClr val="0070C0"/>
                </a:solidFill>
              </a:rPr>
              <a:t>Frog Article</a:t>
            </a:r>
            <a:endParaRPr lang="en-US" sz="4000" dirty="0">
              <a:solidFill>
                <a:srgbClr val="0070C0"/>
              </a:solidFill>
            </a:endParaRPr>
          </a:p>
        </p:txBody>
      </p:sp>
      <p:sp>
        <p:nvSpPr>
          <p:cNvPr id="6" name="Content Placeholder 5"/>
          <p:cNvSpPr>
            <a:spLocks noGrp="1"/>
          </p:cNvSpPr>
          <p:nvPr>
            <p:ph sz="quarter" idx="4"/>
          </p:nvPr>
        </p:nvSpPr>
        <p:spPr/>
        <p:txBody>
          <a:bodyPr/>
          <a:lstStyle/>
          <a:p>
            <a:pPr marL="457200" indent="-457200">
              <a:buAutoNum type="arabicPeriod" startAt="5"/>
            </a:pPr>
            <a:r>
              <a:rPr lang="en-US" b="1" dirty="0" smtClean="0">
                <a:solidFill>
                  <a:srgbClr val="002060"/>
                </a:solidFill>
              </a:rPr>
              <a:t>Does the article have a chart, graph, or diagram? Describe the visual aid and its purpose?</a:t>
            </a:r>
          </a:p>
          <a:p>
            <a:pPr marL="457200" indent="-457200">
              <a:buAutoNum type="arabicPeriod" startAt="5"/>
            </a:pPr>
            <a:r>
              <a:rPr lang="en-US" b="1" dirty="0" smtClean="0">
                <a:solidFill>
                  <a:srgbClr val="002060"/>
                </a:solidFill>
              </a:rPr>
              <a:t>Does the article have a text style? Describe the text style and its purpose?</a:t>
            </a:r>
          </a:p>
          <a:p>
            <a:pPr marL="457200" indent="-457200">
              <a:buAutoNum type="arabicPeriod" startAt="5"/>
            </a:pPr>
            <a:r>
              <a:rPr lang="en-US" b="1" dirty="0" smtClean="0">
                <a:solidFill>
                  <a:srgbClr val="002060"/>
                </a:solidFill>
              </a:rPr>
              <a:t>Does the article have a caption? What is the purpose of the caption?</a:t>
            </a:r>
          </a:p>
          <a:p>
            <a:endParaRPr lang="en-US" dirty="0"/>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Text Features Quiz</a:t>
            </a:r>
            <a:endParaRPr lang="en-US" b="1" dirty="0">
              <a:solidFill>
                <a:srgbClr val="FF0000"/>
              </a:solidFill>
            </a:endParaRPr>
          </a:p>
        </p:txBody>
      </p:sp>
      <p:sp>
        <p:nvSpPr>
          <p:cNvPr id="3" name="Text Placeholder 2"/>
          <p:cNvSpPr>
            <a:spLocks noGrp="1"/>
          </p:cNvSpPr>
          <p:nvPr>
            <p:ph type="body" idx="1"/>
          </p:nvPr>
        </p:nvSpPr>
        <p:spPr/>
        <p:txBody>
          <a:bodyPr>
            <a:noAutofit/>
          </a:bodyPr>
          <a:lstStyle/>
          <a:p>
            <a:pPr algn="ctr"/>
            <a:r>
              <a:rPr lang="en-US" sz="3600" dirty="0" smtClean="0">
                <a:solidFill>
                  <a:srgbClr val="0070C0"/>
                </a:solidFill>
              </a:rPr>
              <a:t>Shark Article</a:t>
            </a:r>
            <a:endParaRPr lang="en-US" sz="3600" dirty="0">
              <a:solidFill>
                <a:srgbClr val="0070C0"/>
              </a:solidFill>
            </a:endParaRPr>
          </a:p>
        </p:txBody>
      </p:sp>
      <p:sp>
        <p:nvSpPr>
          <p:cNvPr id="4" name="Content Placeholder 3"/>
          <p:cNvSpPr>
            <a:spLocks noGrp="1"/>
          </p:cNvSpPr>
          <p:nvPr>
            <p:ph sz="half" idx="2"/>
          </p:nvPr>
        </p:nvSpPr>
        <p:spPr/>
        <p:txBody>
          <a:bodyPr>
            <a:normAutofit lnSpcReduction="10000"/>
          </a:bodyPr>
          <a:lstStyle/>
          <a:p>
            <a:pPr>
              <a:buNone/>
            </a:pPr>
            <a:r>
              <a:rPr lang="en-US" b="1" dirty="0" smtClean="0"/>
              <a:t>8. Does the article have a web link? Copy the web link</a:t>
            </a:r>
          </a:p>
          <a:p>
            <a:pPr>
              <a:buNone/>
            </a:pPr>
            <a:r>
              <a:rPr lang="en-US" b="1" dirty="0" smtClean="0"/>
              <a:t>9. Does the article have any scientific terms? What is the definition of one of the terms?</a:t>
            </a:r>
          </a:p>
          <a:p>
            <a:pPr>
              <a:buNone/>
            </a:pPr>
            <a:r>
              <a:rPr lang="en-US" b="1" dirty="0" smtClean="0"/>
              <a:t>10. In what news category would you put this article?</a:t>
            </a:r>
          </a:p>
          <a:p>
            <a:pPr>
              <a:buNone/>
            </a:pPr>
            <a:r>
              <a:rPr lang="en-US" b="1" dirty="0" smtClean="0"/>
              <a:t>     </a:t>
            </a:r>
            <a:r>
              <a:rPr lang="en-US" b="1" dirty="0" smtClean="0">
                <a:solidFill>
                  <a:srgbClr val="00B050"/>
                </a:solidFill>
              </a:rPr>
              <a:t>Education, Entertainment, Science, Arts, or Health</a:t>
            </a:r>
            <a:endParaRPr lang="en-US" b="1" dirty="0">
              <a:solidFill>
                <a:srgbClr val="00B050"/>
              </a:solidFill>
            </a:endParaRPr>
          </a:p>
        </p:txBody>
      </p:sp>
      <p:sp>
        <p:nvSpPr>
          <p:cNvPr id="5" name="Text Placeholder 4"/>
          <p:cNvSpPr>
            <a:spLocks noGrp="1"/>
          </p:cNvSpPr>
          <p:nvPr>
            <p:ph type="body" sz="quarter" idx="3"/>
          </p:nvPr>
        </p:nvSpPr>
        <p:spPr/>
        <p:txBody>
          <a:bodyPr>
            <a:noAutofit/>
          </a:bodyPr>
          <a:lstStyle/>
          <a:p>
            <a:pPr algn="ctr"/>
            <a:r>
              <a:rPr lang="en-US" sz="3600" dirty="0" smtClean="0">
                <a:solidFill>
                  <a:srgbClr val="0070C0"/>
                </a:solidFill>
              </a:rPr>
              <a:t>Frog Article</a:t>
            </a:r>
            <a:endParaRPr lang="en-US" sz="3600" dirty="0">
              <a:solidFill>
                <a:srgbClr val="0070C0"/>
              </a:solidFill>
            </a:endParaRPr>
          </a:p>
        </p:txBody>
      </p:sp>
      <p:sp>
        <p:nvSpPr>
          <p:cNvPr id="6" name="Content Placeholder 5"/>
          <p:cNvSpPr>
            <a:spLocks noGrp="1"/>
          </p:cNvSpPr>
          <p:nvPr>
            <p:ph sz="quarter" idx="4"/>
          </p:nvPr>
        </p:nvSpPr>
        <p:spPr/>
        <p:txBody>
          <a:bodyPr>
            <a:normAutofit lnSpcReduction="10000"/>
          </a:bodyPr>
          <a:lstStyle/>
          <a:p>
            <a:pPr>
              <a:buNone/>
            </a:pPr>
            <a:r>
              <a:rPr lang="en-US" b="1" dirty="0" smtClean="0"/>
              <a:t>8. Does the article have a web link? Copy the web link</a:t>
            </a:r>
          </a:p>
          <a:p>
            <a:pPr>
              <a:buNone/>
            </a:pPr>
            <a:r>
              <a:rPr lang="en-US" b="1" dirty="0" smtClean="0"/>
              <a:t>9. Does the article have any scientific terms? What is the definition of one of the terms?</a:t>
            </a:r>
          </a:p>
          <a:p>
            <a:pPr>
              <a:buNone/>
            </a:pPr>
            <a:r>
              <a:rPr lang="en-US" b="1" dirty="0" smtClean="0"/>
              <a:t>10. In what news category would you put this article?</a:t>
            </a:r>
          </a:p>
          <a:p>
            <a:pPr>
              <a:buNone/>
            </a:pPr>
            <a:r>
              <a:rPr lang="en-US" b="1" dirty="0" smtClean="0"/>
              <a:t>     </a:t>
            </a:r>
            <a:r>
              <a:rPr lang="en-US" b="1" dirty="0" smtClean="0">
                <a:solidFill>
                  <a:srgbClr val="00B050"/>
                </a:solidFill>
              </a:rPr>
              <a:t>Education, Entertainment, Science, Arts, or Health</a:t>
            </a:r>
          </a:p>
          <a:p>
            <a:endParaRPr lang="en-US" dirty="0"/>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Is the truth the same for everyone?</a:t>
            </a:r>
            <a:endParaRPr lang="en-US" dirty="0">
              <a:solidFill>
                <a:srgbClr val="FF0000"/>
              </a:solidFill>
            </a:endParaRPr>
          </a:p>
        </p:txBody>
      </p:sp>
      <p:sp>
        <p:nvSpPr>
          <p:cNvPr id="5" name="Text Placeholder 4"/>
          <p:cNvSpPr>
            <a:spLocks noGrp="1"/>
          </p:cNvSpPr>
          <p:nvPr>
            <p:ph type="body" idx="1"/>
          </p:nvPr>
        </p:nvSpPr>
        <p:spPr/>
        <p:txBody>
          <a:bodyPr>
            <a:noAutofit/>
          </a:bodyPr>
          <a:lstStyle/>
          <a:p>
            <a:pPr algn="ctr"/>
            <a:r>
              <a:rPr lang="en-US" sz="3600" dirty="0" smtClean="0">
                <a:solidFill>
                  <a:srgbClr val="0070C0"/>
                </a:solidFill>
              </a:rPr>
              <a:t>Historians</a:t>
            </a:r>
            <a:endParaRPr lang="en-US" sz="3600" dirty="0">
              <a:solidFill>
                <a:srgbClr val="0070C0"/>
              </a:solidFill>
            </a:endParaRPr>
          </a:p>
        </p:txBody>
      </p:sp>
      <p:sp>
        <p:nvSpPr>
          <p:cNvPr id="6" name="Content Placeholder 5"/>
          <p:cNvSpPr>
            <a:spLocks noGrp="1"/>
          </p:cNvSpPr>
          <p:nvPr>
            <p:ph sz="half" idx="2"/>
          </p:nvPr>
        </p:nvSpPr>
        <p:spPr/>
        <p:txBody>
          <a:bodyPr>
            <a:normAutofit/>
          </a:bodyPr>
          <a:lstStyle/>
          <a:p>
            <a:r>
              <a:rPr lang="en-US" sz="3600" b="1" dirty="0" smtClean="0"/>
              <a:t>Historians identify and verify the truth using historical records.</a:t>
            </a:r>
            <a:endParaRPr lang="en-US" sz="3600" b="1" dirty="0"/>
          </a:p>
        </p:txBody>
      </p:sp>
      <p:sp>
        <p:nvSpPr>
          <p:cNvPr id="7" name="Text Placeholder 6"/>
          <p:cNvSpPr>
            <a:spLocks noGrp="1"/>
          </p:cNvSpPr>
          <p:nvPr>
            <p:ph type="body" sz="quarter" idx="3"/>
          </p:nvPr>
        </p:nvSpPr>
        <p:spPr/>
        <p:txBody>
          <a:bodyPr>
            <a:noAutofit/>
          </a:bodyPr>
          <a:lstStyle/>
          <a:p>
            <a:pPr algn="ctr"/>
            <a:r>
              <a:rPr lang="en-US" sz="3600" dirty="0" smtClean="0">
                <a:solidFill>
                  <a:srgbClr val="0070C0"/>
                </a:solidFill>
              </a:rPr>
              <a:t>Scientist</a:t>
            </a:r>
            <a:endParaRPr lang="en-US" sz="3600" dirty="0">
              <a:solidFill>
                <a:srgbClr val="0070C0"/>
              </a:solidFill>
            </a:endParaRPr>
          </a:p>
        </p:txBody>
      </p:sp>
      <p:sp>
        <p:nvSpPr>
          <p:cNvPr id="8" name="Content Placeholder 7"/>
          <p:cNvSpPr>
            <a:spLocks noGrp="1"/>
          </p:cNvSpPr>
          <p:nvPr>
            <p:ph sz="quarter" idx="4"/>
          </p:nvPr>
        </p:nvSpPr>
        <p:spPr/>
        <p:txBody>
          <a:bodyPr>
            <a:normAutofit/>
          </a:bodyPr>
          <a:lstStyle/>
          <a:p>
            <a:r>
              <a:rPr lang="en-US" sz="3600" b="1" dirty="0" smtClean="0"/>
              <a:t>Scientist hypothesize, experiment, and observe.</a:t>
            </a:r>
            <a:endParaRPr lang="en-US" sz="3600" b="1" dirty="0"/>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atomical shark drawing showing snout, nostril, eye, spiracle, dorsal fin spine, first and second dorsal fins, precaudal pit, caudal fin, caudal keel, anal fin, clasper, pelvic fin, pectoral fin, gill openings, labial furrow, and mouth">
            <a:hlinkClick r:id="rId2" tooltip="The major features of sharks"/>
          </p:cNvPr>
          <p:cNvPicPr>
            <a:picLocks noChangeAspect="1" noChangeArrowheads="1"/>
          </p:cNvPicPr>
          <p:nvPr/>
        </p:nvPicPr>
        <p:blipFill>
          <a:blip r:embed="rId3" cstate="print"/>
          <a:srcRect/>
          <a:stretch>
            <a:fillRect/>
          </a:stretch>
        </p:blipFill>
        <p:spPr bwMode="auto">
          <a:xfrm>
            <a:off x="850903" y="1878330"/>
            <a:ext cx="7683497" cy="3227070"/>
          </a:xfrm>
          <a:prstGeom prst="rect">
            <a:avLst/>
          </a:prstGeom>
          <a:noFill/>
        </p:spPr>
      </p:pic>
      <p:sp>
        <p:nvSpPr>
          <p:cNvPr id="3" name="Title 2"/>
          <p:cNvSpPr>
            <a:spLocks noGrp="1"/>
          </p:cNvSpPr>
          <p:nvPr>
            <p:ph type="title"/>
          </p:nvPr>
        </p:nvSpPr>
        <p:spPr/>
        <p:txBody>
          <a:bodyPr>
            <a:normAutofit/>
          </a:bodyPr>
          <a:lstStyle/>
          <a:p>
            <a:r>
              <a:rPr lang="en-US" sz="6600" b="1" dirty="0" smtClean="0">
                <a:solidFill>
                  <a:srgbClr val="FF0000"/>
                </a:solidFill>
              </a:rPr>
              <a:t>Diagram</a:t>
            </a:r>
            <a:endParaRPr lang="en-US" sz="6600" b="1" dirty="0">
              <a:solidFill>
                <a:srgbClr val="FF0000"/>
              </a:solidFill>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Table of Contents</a:t>
            </a:r>
            <a:endParaRPr lang="en-US" sz="6000" b="1" dirty="0">
              <a:solidFill>
                <a:srgbClr val="FF0000"/>
              </a:solidFill>
            </a:endParaRPr>
          </a:p>
        </p:txBody>
      </p:sp>
      <p:sp>
        <p:nvSpPr>
          <p:cNvPr id="3" name="Content Placeholder 2"/>
          <p:cNvSpPr>
            <a:spLocks noGrp="1"/>
          </p:cNvSpPr>
          <p:nvPr>
            <p:ph sz="half" idx="1"/>
          </p:nvPr>
        </p:nvSpPr>
        <p:spPr>
          <a:xfrm>
            <a:off x="457200" y="1371600"/>
            <a:ext cx="4419600" cy="4754563"/>
          </a:xfrm>
        </p:spPr>
        <p:txBody>
          <a:bodyPr>
            <a:normAutofit fontScale="92500" lnSpcReduction="10000"/>
          </a:bodyPr>
          <a:lstStyle/>
          <a:p>
            <a:pPr algn="ctr">
              <a:buNone/>
            </a:pPr>
            <a:r>
              <a:rPr lang="en-US" dirty="0" smtClean="0"/>
              <a:t>Table of Contents</a:t>
            </a:r>
            <a:endParaRPr lang="en-US" b="1" dirty="0" smtClean="0"/>
          </a:p>
          <a:p>
            <a:pPr>
              <a:buNone/>
            </a:pPr>
            <a:r>
              <a:rPr lang="en-US" sz="2400" b="1" dirty="0" smtClean="0"/>
              <a:t>Chapter 1: All About Animals</a:t>
            </a:r>
          </a:p>
          <a:p>
            <a:pPr>
              <a:buNone/>
            </a:pPr>
            <a:r>
              <a:rPr lang="en-US" sz="2000" dirty="0" smtClean="0"/>
              <a:t>Animal Adaptations             	Page 1</a:t>
            </a:r>
          </a:p>
          <a:p>
            <a:pPr>
              <a:buNone/>
            </a:pPr>
            <a:r>
              <a:rPr lang="en-US" sz="2200" dirty="0" smtClean="0"/>
              <a:t>Animal Food		Page 2</a:t>
            </a:r>
          </a:p>
          <a:p>
            <a:pPr>
              <a:buNone/>
            </a:pPr>
            <a:r>
              <a:rPr lang="en-US" sz="2200" dirty="0" smtClean="0"/>
              <a:t>Animal Habitats		Page 3</a:t>
            </a:r>
          </a:p>
          <a:p>
            <a:pPr>
              <a:buNone/>
            </a:pPr>
            <a:r>
              <a:rPr lang="en-US" sz="2200" dirty="0" smtClean="0"/>
              <a:t>Animal Homes		Page 4</a:t>
            </a:r>
          </a:p>
          <a:p>
            <a:pPr>
              <a:buNone/>
            </a:pPr>
            <a:r>
              <a:rPr lang="en-US" sz="2600" b="1" dirty="0" smtClean="0"/>
              <a:t>Chapter 2: All About Plants</a:t>
            </a:r>
          </a:p>
          <a:p>
            <a:pPr>
              <a:buNone/>
            </a:pPr>
            <a:r>
              <a:rPr lang="en-US" sz="2400" dirty="0" smtClean="0"/>
              <a:t>Photosynthesis		Page 5</a:t>
            </a:r>
          </a:p>
          <a:p>
            <a:pPr>
              <a:buNone/>
            </a:pPr>
            <a:r>
              <a:rPr lang="en-US" sz="2400" dirty="0" smtClean="0"/>
              <a:t>Types of Plants		Page 6</a:t>
            </a:r>
          </a:p>
          <a:p>
            <a:pPr>
              <a:buNone/>
            </a:pPr>
            <a:endParaRPr lang="en-US" sz="2400" dirty="0"/>
          </a:p>
          <a:p>
            <a:pPr>
              <a:buNone/>
            </a:pPr>
            <a:r>
              <a:rPr lang="en-US" sz="2600" b="1" dirty="0" smtClean="0">
                <a:solidFill>
                  <a:srgbClr val="002060"/>
                </a:solidFill>
              </a:rPr>
              <a:t>     Where would a reader find information where an animal lives?</a:t>
            </a:r>
          </a:p>
        </p:txBody>
      </p:sp>
      <p:sp>
        <p:nvSpPr>
          <p:cNvPr id="4" name="Content Placeholder 3"/>
          <p:cNvSpPr>
            <a:spLocks noGrp="1"/>
          </p:cNvSpPr>
          <p:nvPr>
            <p:ph sz="half" idx="2"/>
          </p:nvPr>
        </p:nvSpPr>
        <p:spPr>
          <a:xfrm>
            <a:off x="4953000" y="1371600"/>
            <a:ext cx="3733800" cy="4754563"/>
          </a:xfrm>
        </p:spPr>
        <p:txBody>
          <a:bodyPr>
            <a:normAutofit fontScale="92500" lnSpcReduction="10000"/>
          </a:bodyPr>
          <a:lstStyle/>
          <a:p>
            <a:r>
              <a:rPr lang="en-US" b="1" dirty="0" smtClean="0"/>
              <a:t>List the major parts of a book along with their page numbers.</a:t>
            </a:r>
          </a:p>
          <a:p>
            <a:r>
              <a:rPr lang="en-US" b="1" dirty="0" smtClean="0"/>
              <a:t>It outlines the main topics or main points.</a:t>
            </a:r>
          </a:p>
          <a:p>
            <a:r>
              <a:rPr lang="en-US" b="1" dirty="0" smtClean="0"/>
              <a:t>Readers can use the table of contents to help locate information in the book and see how everything is organized.</a:t>
            </a:r>
            <a:endParaRPr lang="en-US" b="1" dirty="0"/>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55000" lnSpcReduction="20000"/>
          </a:bodyPr>
          <a:lstStyle/>
          <a:p>
            <a:endParaRPr lang="en-US" dirty="0"/>
          </a:p>
        </p:txBody>
      </p:sp>
      <p:sp>
        <p:nvSpPr>
          <p:cNvPr id="4" name="Content Placeholder 3"/>
          <p:cNvSpPr>
            <a:spLocks noGrp="1"/>
          </p:cNvSpPr>
          <p:nvPr>
            <p:ph sz="half" idx="2"/>
          </p:nvPr>
        </p:nvSpPr>
        <p:spPr>
          <a:xfrm>
            <a:off x="4648200" y="457200"/>
            <a:ext cx="4038600" cy="5668963"/>
          </a:xfrm>
        </p:spPr>
        <p:txBody>
          <a:bodyPr>
            <a:normAutofit fontScale="55000" lnSpcReduction="20000"/>
          </a:bodyPr>
          <a:lstStyle/>
          <a:p>
            <a:pPr>
              <a:buNone/>
            </a:pPr>
            <a:r>
              <a:rPr lang="en-US" b="1" dirty="0" smtClean="0">
                <a:solidFill>
                  <a:srgbClr val="FF0000"/>
                </a:solidFill>
              </a:rPr>
              <a:t>July 15, 1916 </a:t>
            </a:r>
          </a:p>
          <a:p>
            <a:r>
              <a:rPr lang="en-US" sz="2900" dirty="0" smtClean="0"/>
              <a:t>The </a:t>
            </a:r>
            <a:r>
              <a:rPr lang="en-US" sz="2900" i="1" dirty="0" smtClean="0">
                <a:hlinkClick r:id="rId2" action="ppaction://hlinkfile" tooltip="The Philadelphia Inquirer"/>
              </a:rPr>
              <a:t>Philadelphia Inquirer</a:t>
            </a:r>
            <a:r>
              <a:rPr lang="en-US" sz="2900" dirty="0" smtClean="0"/>
              <a:t> reported the capture of a "man-eating" shark off the </a:t>
            </a:r>
            <a:r>
              <a:rPr lang="en-US" sz="2900" dirty="0" smtClean="0">
                <a:hlinkClick r:id="rId3" action="ppaction://hlinkfile" tooltip="Jersey Shore"/>
              </a:rPr>
              <a:t>Jersey Shore</a:t>
            </a:r>
            <a:r>
              <a:rPr lang="en-US" sz="2900" dirty="0" smtClean="0"/>
              <a:t> after the attacks.</a:t>
            </a:r>
          </a:p>
          <a:p>
            <a:r>
              <a:rPr lang="en-US" sz="2900" dirty="0" smtClean="0"/>
              <a:t>The </a:t>
            </a:r>
            <a:r>
              <a:rPr lang="en-US" sz="2900" b="1" dirty="0" smtClean="0"/>
              <a:t>Jersey Shore shark attacks of 1916</a:t>
            </a:r>
            <a:r>
              <a:rPr lang="en-US" sz="2900" dirty="0" smtClean="0"/>
              <a:t> were a series of </a:t>
            </a:r>
            <a:r>
              <a:rPr lang="en-US" sz="2900" dirty="0" smtClean="0">
                <a:hlinkClick r:id="rId4" action="ppaction://hlinkfile" tooltip="Shark attack"/>
              </a:rPr>
              <a:t>shark attacks</a:t>
            </a:r>
            <a:r>
              <a:rPr lang="en-US" sz="2900" dirty="0" smtClean="0"/>
              <a:t> along the coast of </a:t>
            </a:r>
            <a:r>
              <a:rPr lang="en-US" sz="2900" dirty="0" smtClean="0">
                <a:hlinkClick r:id="rId5" action="ppaction://hlinkfile" tooltip="New Jersey"/>
              </a:rPr>
              <a:t>New Jersey</a:t>
            </a:r>
            <a:r>
              <a:rPr lang="en-US" sz="2900" dirty="0" smtClean="0"/>
              <a:t> between July 1 and July 12, 1916, in which four people were killed and one injured. Since 1916, scholars have debated which shark species was responsible and the number of animals involved, with the </a:t>
            </a:r>
            <a:r>
              <a:rPr lang="en-US" sz="2900" dirty="0" smtClean="0">
                <a:hlinkClick r:id="rId6" action="ppaction://hlinkfile" tooltip="Great white shark"/>
              </a:rPr>
              <a:t>great white shark</a:t>
            </a:r>
            <a:r>
              <a:rPr lang="en-US" sz="2900" dirty="0" smtClean="0"/>
              <a:t> and the </a:t>
            </a:r>
            <a:r>
              <a:rPr lang="en-US" sz="2900" dirty="0" smtClean="0">
                <a:hlinkClick r:id="rId7" action="ppaction://hlinkfile" tooltip="Bull shark"/>
              </a:rPr>
              <a:t>bull shark</a:t>
            </a:r>
            <a:r>
              <a:rPr lang="en-US" sz="2900" dirty="0" smtClean="0"/>
              <a:t> most frequently being blamed. The attacks occurred during a deadly summer </a:t>
            </a:r>
            <a:r>
              <a:rPr lang="en-US" sz="2900" dirty="0" smtClean="0">
                <a:hlinkClick r:id="rId8" action="ppaction://hlinkfile" tooltip="Heat wave"/>
              </a:rPr>
              <a:t>heat wave</a:t>
            </a:r>
            <a:r>
              <a:rPr lang="en-US" sz="2900" dirty="0" smtClean="0"/>
              <a:t> and </a:t>
            </a:r>
            <a:r>
              <a:rPr lang="en-US" sz="2900" dirty="0" smtClean="0">
                <a:hlinkClick r:id="rId9" action="ppaction://hlinkfile" tooltip="Poliomyelitis"/>
              </a:rPr>
              <a:t>polio</a:t>
            </a:r>
            <a:r>
              <a:rPr lang="en-US" sz="2900" dirty="0" smtClean="0"/>
              <a:t> epidemic in the </a:t>
            </a:r>
            <a:r>
              <a:rPr lang="en-US" sz="2900" dirty="0" smtClean="0">
                <a:hlinkClick r:id="rId10" action="ppaction://hlinkfile" tooltip="Northeastern United States"/>
              </a:rPr>
              <a:t>northeastern United States</a:t>
            </a:r>
            <a:r>
              <a:rPr lang="en-US" sz="2900" dirty="0" smtClean="0"/>
              <a:t> that drove thousands of people to the seaside </a:t>
            </a:r>
            <a:r>
              <a:rPr lang="en-US" sz="2900" dirty="0" smtClean="0">
                <a:hlinkClick r:id="rId11" action="ppaction://hlinkfile" tooltip="Resort"/>
              </a:rPr>
              <a:t>resorts</a:t>
            </a:r>
            <a:r>
              <a:rPr lang="en-US" sz="2900" dirty="0" smtClean="0"/>
              <a:t> of the </a:t>
            </a:r>
            <a:r>
              <a:rPr lang="en-US" sz="2900" dirty="0" smtClean="0">
                <a:hlinkClick r:id="rId3" action="ppaction://hlinkfile" tooltip="Jersey Shore"/>
              </a:rPr>
              <a:t>Jersey Shore</a:t>
            </a:r>
            <a:r>
              <a:rPr lang="en-US" sz="2900" dirty="0" smtClean="0"/>
              <a:t>. </a:t>
            </a:r>
            <a:r>
              <a:rPr lang="en-US" sz="2900" dirty="0" smtClean="0">
                <a:hlinkClick r:id="rId12" action="ppaction://hlinkfile" tooltip="List of fatal, unprovoked shark attacks in the United States by decade"/>
              </a:rPr>
              <a:t>Shark attacks</a:t>
            </a:r>
            <a:r>
              <a:rPr lang="en-US" sz="2900" dirty="0" smtClean="0"/>
              <a:t> on the </a:t>
            </a:r>
            <a:r>
              <a:rPr lang="en-US" sz="2900" dirty="0" smtClean="0">
                <a:hlinkClick r:id="rId13" action="ppaction://hlinkfile" tooltip="East Coast of the United States"/>
              </a:rPr>
              <a:t>Atlantic Coast of the United States</a:t>
            </a:r>
            <a:r>
              <a:rPr lang="en-US" sz="2900" dirty="0" smtClean="0"/>
              <a:t> outside the </a:t>
            </a:r>
            <a:r>
              <a:rPr lang="en-US" sz="2900" dirty="0" smtClean="0">
                <a:hlinkClick r:id="rId14" action="ppaction://hlinkfile" tooltip="Subtropics"/>
              </a:rPr>
              <a:t>semitropical</a:t>
            </a:r>
            <a:r>
              <a:rPr lang="en-US" sz="2900" dirty="0" smtClean="0"/>
              <a:t> states of </a:t>
            </a:r>
            <a:r>
              <a:rPr lang="en-US" sz="2900" dirty="0" smtClean="0">
                <a:hlinkClick r:id="rId15" action="ppaction://hlinkfile" tooltip="Florida"/>
              </a:rPr>
              <a:t>Florida</a:t>
            </a:r>
            <a:r>
              <a:rPr lang="en-US" sz="2900" dirty="0" smtClean="0"/>
              <a:t>, </a:t>
            </a:r>
            <a:r>
              <a:rPr lang="en-US" sz="2900" dirty="0" smtClean="0">
                <a:hlinkClick r:id="rId16" action="ppaction://hlinkfile" tooltip="Georgia (U.S. state)"/>
              </a:rPr>
              <a:t>Georgia</a:t>
            </a:r>
            <a:r>
              <a:rPr lang="en-US" sz="2900" dirty="0" smtClean="0"/>
              <a:t>, and </a:t>
            </a:r>
            <a:r>
              <a:rPr lang="en-US" sz="2900" dirty="0" smtClean="0">
                <a:hlinkClick r:id="rId17" action="ppaction://hlinkfile" tooltip="The Carolinas"/>
              </a:rPr>
              <a:t>the Carolinas</a:t>
            </a:r>
            <a:r>
              <a:rPr lang="en-US" sz="2900" dirty="0" smtClean="0"/>
              <a:t> were rare, but scholars believe that the increased presence of sharks and humans in the water led to the attacks in 1916.</a:t>
            </a:r>
          </a:p>
        </p:txBody>
      </p:sp>
      <p:pic>
        <p:nvPicPr>
          <p:cNvPr id="32770" name="Picture 2" descr="File:PhiladelphiaInquirerJuly151916.gif">
            <a:hlinkClick r:id="rId18"/>
          </p:cNvPr>
          <p:cNvPicPr>
            <a:picLocks noChangeAspect="1" noChangeArrowheads="1"/>
          </p:cNvPicPr>
          <p:nvPr/>
        </p:nvPicPr>
        <p:blipFill>
          <a:blip r:embed="rId19" cstate="print"/>
          <a:srcRect/>
          <a:stretch>
            <a:fillRect/>
          </a:stretch>
        </p:blipFill>
        <p:spPr bwMode="auto">
          <a:xfrm>
            <a:off x="533400" y="381000"/>
            <a:ext cx="3962400" cy="585787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Index</a:t>
            </a:r>
            <a:endParaRPr lang="en-US" sz="6600" b="1" dirty="0">
              <a:solidFill>
                <a:srgbClr val="FF0000"/>
              </a:solidFill>
            </a:endParaRPr>
          </a:p>
        </p:txBody>
      </p:sp>
      <p:sp>
        <p:nvSpPr>
          <p:cNvPr id="3" name="Content Placeholder 2"/>
          <p:cNvSpPr>
            <a:spLocks noGrp="1"/>
          </p:cNvSpPr>
          <p:nvPr>
            <p:ph sz="half" idx="1"/>
          </p:nvPr>
        </p:nvSpPr>
        <p:spPr/>
        <p:txBody>
          <a:bodyPr>
            <a:normAutofit/>
          </a:bodyPr>
          <a:lstStyle/>
          <a:p>
            <a:pPr>
              <a:buNone/>
            </a:pPr>
            <a:r>
              <a:rPr lang="en-US" b="1" dirty="0" smtClean="0">
                <a:solidFill>
                  <a:srgbClr val="0070C0"/>
                </a:solidFill>
              </a:rPr>
              <a:t>A</a:t>
            </a:r>
          </a:p>
          <a:p>
            <a:pPr>
              <a:buNone/>
            </a:pPr>
            <a:r>
              <a:rPr lang="en-US" sz="2000" dirty="0" smtClean="0"/>
              <a:t>Abu Simbel, temple of, p73</a:t>
            </a:r>
          </a:p>
          <a:p>
            <a:pPr>
              <a:buNone/>
            </a:pPr>
            <a:r>
              <a:rPr lang="en-US" sz="2000" dirty="0" smtClean="0"/>
              <a:t>Acadia, Canada, 212-213</a:t>
            </a:r>
          </a:p>
          <a:p>
            <a:pPr>
              <a:buNone/>
            </a:pPr>
            <a:r>
              <a:rPr lang="en-US" sz="2000" dirty="0" smtClean="0"/>
              <a:t>Acid rain, 396</a:t>
            </a:r>
          </a:p>
          <a:p>
            <a:pPr>
              <a:buNone/>
            </a:pPr>
            <a:r>
              <a:rPr lang="en-US" sz="2000" dirty="0" smtClean="0"/>
              <a:t>Animal Adaptations</a:t>
            </a:r>
            <a:r>
              <a:rPr lang="en-US" sz="2000" i="1" dirty="0" smtClean="0"/>
              <a:t> p1</a:t>
            </a:r>
          </a:p>
          <a:p>
            <a:pPr>
              <a:buNone/>
            </a:pPr>
            <a:r>
              <a:rPr lang="en-US" sz="2000" dirty="0" smtClean="0"/>
              <a:t>Animal Food</a:t>
            </a:r>
            <a:r>
              <a:rPr lang="en-US" sz="2000" i="1" dirty="0" smtClean="0"/>
              <a:t> p2</a:t>
            </a:r>
          </a:p>
          <a:p>
            <a:pPr>
              <a:buNone/>
            </a:pPr>
            <a:r>
              <a:rPr lang="en-US" sz="2000" dirty="0" smtClean="0"/>
              <a:t>Animal Habitats</a:t>
            </a:r>
            <a:r>
              <a:rPr lang="en-US" sz="2000" i="1" dirty="0" smtClean="0"/>
              <a:t> p3</a:t>
            </a:r>
          </a:p>
          <a:p>
            <a:pPr>
              <a:buNone/>
            </a:pPr>
            <a:r>
              <a:rPr lang="en-US" sz="2000" dirty="0" smtClean="0"/>
              <a:t>Animal Homes</a:t>
            </a:r>
            <a:r>
              <a:rPr lang="en-US" sz="2000" i="1" dirty="0" smtClean="0"/>
              <a:t> p5</a:t>
            </a:r>
          </a:p>
          <a:p>
            <a:pPr>
              <a:buNone/>
            </a:pPr>
            <a:endParaRPr lang="en-US" sz="2000" dirty="0"/>
          </a:p>
          <a:p>
            <a:pPr>
              <a:buNone/>
            </a:pPr>
            <a:r>
              <a:rPr lang="en-US" sz="2000" b="1" dirty="0" smtClean="0">
                <a:solidFill>
                  <a:srgbClr val="FF0000"/>
                </a:solidFill>
              </a:rPr>
              <a:t>      </a:t>
            </a:r>
            <a:r>
              <a:rPr lang="en-US" sz="2000" b="1" dirty="0" smtClean="0">
                <a:solidFill>
                  <a:srgbClr val="002060"/>
                </a:solidFill>
              </a:rPr>
              <a:t>Where would a reader find information in the text about acid rain?</a:t>
            </a:r>
            <a:endParaRPr lang="en-US" sz="2000" b="1" dirty="0">
              <a:solidFill>
                <a:srgbClr val="002060"/>
              </a:solidFill>
            </a:endParaRPr>
          </a:p>
        </p:txBody>
      </p:sp>
      <p:sp>
        <p:nvSpPr>
          <p:cNvPr id="4" name="Content Placeholder 3"/>
          <p:cNvSpPr>
            <a:spLocks noGrp="1"/>
          </p:cNvSpPr>
          <p:nvPr>
            <p:ph sz="half" idx="2"/>
          </p:nvPr>
        </p:nvSpPr>
        <p:spPr/>
        <p:txBody>
          <a:bodyPr>
            <a:normAutofit/>
          </a:bodyPr>
          <a:lstStyle/>
          <a:p>
            <a:r>
              <a:rPr lang="en-US" b="1" dirty="0" smtClean="0"/>
              <a:t>Is an alphabetical listing of the key names, terms, events, and topics with page numbers.</a:t>
            </a:r>
          </a:p>
          <a:p>
            <a:r>
              <a:rPr lang="en-US" b="1" dirty="0" smtClean="0"/>
              <a:t>Readers use the index to help find pages that contain information they are looking for.</a:t>
            </a:r>
            <a:endParaRPr lang="en-US" b="1" dirty="0"/>
          </a:p>
        </p:txBody>
      </p:sp>
      <p:pic>
        <p:nvPicPr>
          <p:cNvPr id="18434" name="Picture 2" descr="Panamanian golden frog"/>
          <p:cNvPicPr>
            <a:picLocks noChangeAspect="1" noChangeArrowheads="1"/>
          </p:cNvPicPr>
          <p:nvPr/>
        </p:nvPicPr>
        <p:blipFill>
          <a:blip r:embed="rId2" cstate="print"/>
          <a:srcRect/>
          <a:stretch>
            <a:fillRect/>
          </a:stretch>
        </p:blipFill>
        <p:spPr bwMode="auto">
          <a:xfrm>
            <a:off x="990600" y="228600"/>
            <a:ext cx="1752600" cy="11684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Glossary</a:t>
            </a:r>
            <a:endParaRPr lang="en-US" sz="6000" b="1" dirty="0">
              <a:solidFill>
                <a:srgbClr val="FF0000"/>
              </a:solidFill>
            </a:endParaRPr>
          </a:p>
        </p:txBody>
      </p:sp>
      <p:sp>
        <p:nvSpPr>
          <p:cNvPr id="3" name="Content Placeholder 2"/>
          <p:cNvSpPr>
            <a:spLocks noGrp="1"/>
          </p:cNvSpPr>
          <p:nvPr>
            <p:ph sz="half" idx="1"/>
          </p:nvPr>
        </p:nvSpPr>
        <p:spPr/>
        <p:txBody>
          <a:bodyPr>
            <a:normAutofit lnSpcReduction="10000"/>
          </a:bodyPr>
          <a:lstStyle/>
          <a:p>
            <a:pPr>
              <a:buNone/>
            </a:pPr>
            <a:r>
              <a:rPr lang="en-US" b="1" dirty="0" smtClean="0">
                <a:solidFill>
                  <a:srgbClr val="0070C0"/>
                </a:solidFill>
              </a:rPr>
              <a:t>A</a:t>
            </a:r>
          </a:p>
          <a:p>
            <a:pPr>
              <a:buNone/>
            </a:pPr>
            <a:r>
              <a:rPr lang="en-US" sz="2400" b="1" dirty="0" smtClean="0"/>
              <a:t>Acid rain </a:t>
            </a:r>
            <a:r>
              <a:rPr lang="en-US" sz="2400" dirty="0" smtClean="0"/>
              <a:t>(AS ihd rayn) rain</a:t>
            </a:r>
          </a:p>
          <a:p>
            <a:pPr>
              <a:buNone/>
            </a:pPr>
            <a:r>
              <a:rPr lang="en-US" sz="2400" dirty="0" smtClean="0"/>
              <a:t>     that carries certain kind of pollution.</a:t>
            </a:r>
          </a:p>
          <a:p>
            <a:pPr>
              <a:buNone/>
            </a:pPr>
            <a:r>
              <a:rPr lang="en-US" sz="2400" b="1" dirty="0" smtClean="0"/>
              <a:t>Adapt </a:t>
            </a:r>
            <a:r>
              <a:rPr lang="en-US" sz="2400" dirty="0" smtClean="0"/>
              <a:t>(uh DAPT) to change in order to survive in new environments</a:t>
            </a:r>
          </a:p>
          <a:p>
            <a:pPr>
              <a:buNone/>
            </a:pPr>
            <a:endParaRPr lang="en-US" sz="2400" b="1" dirty="0"/>
          </a:p>
          <a:p>
            <a:pPr>
              <a:buNone/>
            </a:pPr>
            <a:r>
              <a:rPr lang="en-US" sz="2400" b="1" dirty="0" smtClean="0">
                <a:solidFill>
                  <a:srgbClr val="002060"/>
                </a:solidFill>
              </a:rPr>
              <a:t>*   How would the glossary help the reader understand text bout animal adaptations?</a:t>
            </a:r>
            <a:endParaRPr lang="en-US" sz="2400" b="1" dirty="0">
              <a:solidFill>
                <a:srgbClr val="002060"/>
              </a:solidFill>
            </a:endParaRPr>
          </a:p>
        </p:txBody>
      </p:sp>
      <p:sp>
        <p:nvSpPr>
          <p:cNvPr id="4" name="Content Placeholder 3"/>
          <p:cNvSpPr>
            <a:spLocks noGrp="1"/>
          </p:cNvSpPr>
          <p:nvPr>
            <p:ph sz="half" idx="2"/>
          </p:nvPr>
        </p:nvSpPr>
        <p:spPr/>
        <p:txBody>
          <a:bodyPr>
            <a:normAutofit lnSpcReduction="10000"/>
          </a:bodyPr>
          <a:lstStyle/>
          <a:p>
            <a:r>
              <a:rPr lang="en-US" sz="2400" b="1" dirty="0" smtClean="0"/>
              <a:t>A list of key terms in alphabetical order.</a:t>
            </a:r>
          </a:p>
          <a:p>
            <a:r>
              <a:rPr lang="en-US" sz="2400" b="1" dirty="0" smtClean="0"/>
              <a:t>Each key word is defined.</a:t>
            </a:r>
          </a:p>
          <a:p>
            <a:r>
              <a:rPr lang="en-US" sz="2400" b="1" dirty="0" smtClean="0"/>
              <a:t>Sometimes a glossary also tells you how to pronounce a word.</a:t>
            </a:r>
          </a:p>
          <a:p>
            <a:r>
              <a:rPr lang="en-US" sz="2400" b="1" dirty="0" smtClean="0"/>
              <a:t>Readers use the glossary to look up key terms to find out their meaning. This helps the reader better learn and understand the subject.</a:t>
            </a:r>
            <a:endParaRPr lang="en-US" sz="2400" b="1"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rgbClr val="FF0000"/>
                </a:solidFill>
              </a:rPr>
              <a:t>Titles</a:t>
            </a:r>
            <a:endParaRPr lang="en-US" sz="7200" dirty="0">
              <a:solidFill>
                <a:srgbClr val="FF0000"/>
              </a:solidFill>
            </a:endParaRPr>
          </a:p>
        </p:txBody>
      </p:sp>
      <p:sp>
        <p:nvSpPr>
          <p:cNvPr id="4" name="Content Placeholder 3"/>
          <p:cNvSpPr>
            <a:spLocks noGrp="1"/>
          </p:cNvSpPr>
          <p:nvPr>
            <p:ph sz="half" idx="2"/>
          </p:nvPr>
        </p:nvSpPr>
        <p:spPr/>
        <p:txBody>
          <a:bodyPr>
            <a:normAutofit lnSpcReduction="10000"/>
          </a:bodyPr>
          <a:lstStyle/>
          <a:p>
            <a:r>
              <a:rPr lang="en-US" sz="2400" b="1" dirty="0" smtClean="0"/>
              <a:t>Titles tell the reader the </a:t>
            </a:r>
            <a:r>
              <a:rPr lang="en-US" sz="2400" b="1" dirty="0" smtClean="0">
                <a:solidFill>
                  <a:srgbClr val="0070C0"/>
                </a:solidFill>
              </a:rPr>
              <a:t>topic</a:t>
            </a:r>
            <a:r>
              <a:rPr lang="en-US" sz="2400" b="1" dirty="0" smtClean="0"/>
              <a:t> of the text.</a:t>
            </a:r>
          </a:p>
          <a:p>
            <a:r>
              <a:rPr lang="en-US" sz="2400" b="1" dirty="0" smtClean="0"/>
              <a:t>Titles </a:t>
            </a:r>
            <a:r>
              <a:rPr lang="en-US" sz="2400" b="1" dirty="0" smtClean="0">
                <a:solidFill>
                  <a:srgbClr val="0070C0"/>
                </a:solidFill>
              </a:rPr>
              <a:t>show the main idea </a:t>
            </a:r>
            <a:r>
              <a:rPr lang="en-US" sz="2400" b="1" dirty="0" smtClean="0"/>
              <a:t>of the text.</a:t>
            </a:r>
          </a:p>
          <a:p>
            <a:r>
              <a:rPr lang="en-US" sz="2400" b="1" dirty="0" smtClean="0"/>
              <a:t>Titles help the reader by letting them know what they are about to read. </a:t>
            </a:r>
          </a:p>
          <a:p>
            <a:r>
              <a:rPr lang="en-US" sz="2400" b="1" dirty="0" smtClean="0"/>
              <a:t>Titles focus the reader on a topic they can make connections between what they already know and the text.</a:t>
            </a:r>
            <a:endParaRPr lang="en-US" sz="2400" b="1" dirty="0"/>
          </a:p>
        </p:txBody>
      </p:sp>
      <p:sp>
        <p:nvSpPr>
          <p:cNvPr id="5" name="TextBox 4"/>
          <p:cNvSpPr txBox="1"/>
          <p:nvPr/>
        </p:nvSpPr>
        <p:spPr>
          <a:xfrm>
            <a:off x="533400" y="4876800"/>
            <a:ext cx="3962400" cy="1200329"/>
          </a:xfrm>
          <a:prstGeom prst="rect">
            <a:avLst/>
          </a:prstGeom>
          <a:noFill/>
        </p:spPr>
        <p:txBody>
          <a:bodyPr wrap="square" rtlCol="0">
            <a:spAutoFit/>
          </a:bodyPr>
          <a:lstStyle/>
          <a:p>
            <a:r>
              <a:rPr lang="en-US" sz="2400" b="1" dirty="0" smtClean="0">
                <a:solidFill>
                  <a:srgbClr val="002060"/>
                </a:solidFill>
              </a:rPr>
              <a:t>What do the titles of the articles in these magazines tell you?</a:t>
            </a:r>
            <a:endParaRPr lang="en-US" sz="2400" b="1" dirty="0">
              <a:solidFill>
                <a:srgbClr val="002060"/>
              </a:solidFill>
            </a:endParaRPr>
          </a:p>
        </p:txBody>
      </p:sp>
      <p:pic>
        <p:nvPicPr>
          <p:cNvPr id="6" name="Picture 2" descr="http://teacher.scholastic.com/scholasticnews/magazines/scope/assets/SCOPE-101110-Cover.jpg"/>
          <p:cNvPicPr>
            <a:picLocks noGrp="1" noChangeAspect="1" noChangeArrowheads="1"/>
          </p:cNvPicPr>
          <p:nvPr>
            <p:ph sz="half" idx="1"/>
          </p:nvPr>
        </p:nvPicPr>
        <p:blipFill>
          <a:blip r:embed="rId2" cstate="print"/>
          <a:srcRect/>
          <a:stretch>
            <a:fillRect/>
          </a:stretch>
        </p:blipFill>
        <p:spPr bwMode="auto">
          <a:xfrm>
            <a:off x="2774092" y="1752600"/>
            <a:ext cx="1721708" cy="2895600"/>
          </a:xfrm>
          <a:prstGeom prst="rect">
            <a:avLst/>
          </a:prstGeom>
          <a:noFill/>
        </p:spPr>
      </p:pic>
      <p:pic>
        <p:nvPicPr>
          <p:cNvPr id="7" name="Picture 2" descr="http://img.timeinc.net/TFK/class/images/covers/100924_wr.jpg">
            <a:hlinkClick r:id="rId3"/>
          </p:cNvPr>
          <p:cNvPicPr>
            <a:picLocks noChangeAspect="1" noChangeArrowheads="1"/>
          </p:cNvPicPr>
          <p:nvPr/>
        </p:nvPicPr>
        <p:blipFill>
          <a:blip r:embed="rId4" cstate="print"/>
          <a:srcRect/>
          <a:stretch>
            <a:fillRect/>
          </a:stretch>
        </p:blipFill>
        <p:spPr bwMode="auto">
          <a:xfrm>
            <a:off x="457200" y="1752600"/>
            <a:ext cx="2114548" cy="28194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Subheadings</a:t>
            </a:r>
            <a:endParaRPr lang="en-US" sz="6600" b="1" dirty="0">
              <a:solidFill>
                <a:srgbClr val="FF0000"/>
              </a:solidFill>
            </a:endParaRPr>
          </a:p>
        </p:txBody>
      </p:sp>
      <p:sp>
        <p:nvSpPr>
          <p:cNvPr id="3" name="Content Placeholder 2"/>
          <p:cNvSpPr>
            <a:spLocks noGrp="1"/>
          </p:cNvSpPr>
          <p:nvPr>
            <p:ph sz="half" idx="1"/>
          </p:nvPr>
        </p:nvSpPr>
        <p:spPr/>
        <p:txBody>
          <a:bodyPr>
            <a:normAutofit lnSpcReduction="10000"/>
          </a:bodyPr>
          <a:lstStyle/>
          <a:p>
            <a:pPr>
              <a:buNone/>
            </a:pPr>
            <a:r>
              <a:rPr lang="en-US" sz="2400" b="1" dirty="0" smtClean="0"/>
              <a:t>Helpful Ants</a:t>
            </a:r>
          </a:p>
          <a:p>
            <a:pPr>
              <a:buNone/>
            </a:pPr>
            <a:r>
              <a:rPr lang="en-US" sz="2000" dirty="0" smtClean="0"/>
              <a:t>	Although ants are frustrating when they get in homes, ants do help the environment. They help control the population of damaging pests such as termites.</a:t>
            </a:r>
          </a:p>
          <a:p>
            <a:pPr>
              <a:buNone/>
            </a:pPr>
            <a:r>
              <a:rPr lang="en-US" sz="2000" b="1" dirty="0" smtClean="0"/>
              <a:t>Types of Ants</a:t>
            </a:r>
          </a:p>
          <a:p>
            <a:pPr>
              <a:buNone/>
            </a:pPr>
            <a:r>
              <a:rPr lang="en-US" sz="2000" dirty="0" smtClean="0"/>
              <a:t>      Types of ants include fire ants, which cause a painful sting, and carpenter ants, which damage wood structures while nest building. Other types of ants include honey, pharaoh, house, Argentine, and the their ant.</a:t>
            </a:r>
          </a:p>
        </p:txBody>
      </p:sp>
      <p:sp>
        <p:nvSpPr>
          <p:cNvPr id="4" name="Content Placeholder 3"/>
          <p:cNvSpPr>
            <a:spLocks noGrp="1"/>
          </p:cNvSpPr>
          <p:nvPr>
            <p:ph sz="half" idx="2"/>
          </p:nvPr>
        </p:nvSpPr>
        <p:spPr/>
        <p:txBody>
          <a:bodyPr>
            <a:noAutofit/>
          </a:bodyPr>
          <a:lstStyle/>
          <a:p>
            <a:r>
              <a:rPr lang="en-US" sz="2400" b="1" dirty="0" smtClean="0"/>
              <a:t>Subheadings divide the text into sections.</a:t>
            </a:r>
          </a:p>
          <a:p>
            <a:r>
              <a:rPr lang="en-US" sz="2400" b="1" dirty="0" smtClean="0"/>
              <a:t>Subheadings </a:t>
            </a:r>
            <a:r>
              <a:rPr lang="en-US" sz="2400" b="1" dirty="0" smtClean="0">
                <a:solidFill>
                  <a:srgbClr val="0070C0"/>
                </a:solidFill>
              </a:rPr>
              <a:t>tell the main idea of each section </a:t>
            </a:r>
            <a:r>
              <a:rPr lang="en-US" sz="2400" b="1" dirty="0" smtClean="0"/>
              <a:t>of text.</a:t>
            </a:r>
          </a:p>
          <a:p>
            <a:r>
              <a:rPr lang="en-US" sz="2400" b="1" dirty="0" smtClean="0"/>
              <a:t>They are printed in large or bold type to make them stand out .</a:t>
            </a:r>
          </a:p>
          <a:p>
            <a:r>
              <a:rPr lang="en-US" sz="2400" b="1" dirty="0" smtClean="0"/>
              <a:t>Subheadings help the reader to locate information in the text by telling them where to look.</a:t>
            </a:r>
            <a:endParaRPr lang="en-US" sz="2400" b="1"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Text Styles (Bold, Color, &amp; Italics)</a:t>
            </a:r>
            <a:endParaRPr lang="en-US" b="1" dirty="0">
              <a:solidFill>
                <a:srgbClr val="FF0000"/>
              </a:solidFill>
            </a:endParaRPr>
          </a:p>
        </p:txBody>
      </p:sp>
      <p:sp>
        <p:nvSpPr>
          <p:cNvPr id="3" name="Content Placeholder 2"/>
          <p:cNvSpPr>
            <a:spLocks noGrp="1"/>
          </p:cNvSpPr>
          <p:nvPr>
            <p:ph sz="half" idx="1"/>
          </p:nvPr>
        </p:nvSpPr>
        <p:spPr>
          <a:xfrm>
            <a:off x="457200" y="1600201"/>
            <a:ext cx="4038600" cy="3429000"/>
          </a:xfrm>
        </p:spPr>
        <p:txBody>
          <a:bodyPr>
            <a:normAutofit/>
          </a:bodyPr>
          <a:lstStyle/>
          <a:p>
            <a:pPr>
              <a:buNone/>
            </a:pPr>
            <a:r>
              <a:rPr lang="en-US" sz="2400" b="1" dirty="0" smtClean="0"/>
              <a:t>The Wetlands of the South</a:t>
            </a:r>
          </a:p>
          <a:p>
            <a:pPr>
              <a:buNone/>
            </a:pPr>
            <a:r>
              <a:rPr lang="en-US" sz="2200" i="1" dirty="0" smtClean="0"/>
              <a:t>     Why are the South’s </a:t>
            </a:r>
            <a:r>
              <a:rPr lang="en-US" sz="2200" b="1" i="1" dirty="0" smtClean="0">
                <a:solidFill>
                  <a:srgbClr val="0070C0"/>
                </a:solidFill>
              </a:rPr>
              <a:t>wetlands</a:t>
            </a:r>
            <a:r>
              <a:rPr lang="en-US" sz="2200" i="1" dirty="0" smtClean="0"/>
              <a:t> so important?</a:t>
            </a:r>
          </a:p>
          <a:p>
            <a:pPr>
              <a:buNone/>
            </a:pPr>
            <a:r>
              <a:rPr lang="en-US" sz="2200" dirty="0" smtClean="0"/>
              <a:t>      The Okefenokee (oh kuh fuh NOH kee) Swamp is a large </a:t>
            </a:r>
            <a:r>
              <a:rPr lang="en-US" sz="2200" b="1" i="1" dirty="0" smtClean="0">
                <a:solidFill>
                  <a:srgbClr val="0070C0"/>
                </a:solidFill>
              </a:rPr>
              <a:t>wetland</a:t>
            </a:r>
            <a:r>
              <a:rPr lang="en-US" sz="2200" dirty="0" smtClean="0"/>
              <a:t> in the South. A wetland is a place where the ground is soaked with water for at least part of the year.</a:t>
            </a:r>
            <a:endParaRPr lang="en-US" sz="2200" dirty="0"/>
          </a:p>
        </p:txBody>
      </p:sp>
      <p:sp>
        <p:nvSpPr>
          <p:cNvPr id="4" name="Content Placeholder 3"/>
          <p:cNvSpPr>
            <a:spLocks noGrp="1"/>
          </p:cNvSpPr>
          <p:nvPr>
            <p:ph sz="half" idx="2"/>
          </p:nvPr>
        </p:nvSpPr>
        <p:spPr/>
        <p:txBody>
          <a:bodyPr>
            <a:normAutofit/>
          </a:bodyPr>
          <a:lstStyle/>
          <a:p>
            <a:r>
              <a:rPr lang="en-US" sz="2000" b="1" dirty="0" smtClean="0"/>
              <a:t>The style and color of the text sends the reader signals about how to read the content.</a:t>
            </a:r>
          </a:p>
          <a:p>
            <a:r>
              <a:rPr lang="en-US" sz="2000" b="1" dirty="0" smtClean="0"/>
              <a:t>Key words to notice are in bold or in color.</a:t>
            </a:r>
          </a:p>
          <a:p>
            <a:r>
              <a:rPr lang="en-US" sz="2000" b="1" dirty="0" smtClean="0"/>
              <a:t>Text in </a:t>
            </a:r>
            <a:r>
              <a:rPr lang="en-US" sz="2000" b="1" i="1" dirty="0" smtClean="0"/>
              <a:t>italics</a:t>
            </a:r>
            <a:r>
              <a:rPr lang="en-US" sz="2000" b="1" dirty="0" smtClean="0"/>
              <a:t> is used in picture captions, book titles, and any other element that needs to stand out.</a:t>
            </a:r>
          </a:p>
          <a:p>
            <a:r>
              <a:rPr lang="en-US" sz="2000" b="1" dirty="0" smtClean="0"/>
              <a:t>Text in bold, color, or</a:t>
            </a:r>
            <a:r>
              <a:rPr lang="en-US" sz="2000" b="1" i="1" dirty="0" smtClean="0"/>
              <a:t> italics </a:t>
            </a:r>
            <a:r>
              <a:rPr lang="en-US" sz="2000" b="1" dirty="0" smtClean="0"/>
              <a:t>draw the readers attention to important information.</a:t>
            </a:r>
            <a:endParaRPr lang="en-US" sz="2000" b="1" dirty="0"/>
          </a:p>
        </p:txBody>
      </p:sp>
      <p:sp>
        <p:nvSpPr>
          <p:cNvPr id="6" name="TextBox 5"/>
          <p:cNvSpPr txBox="1"/>
          <p:nvPr/>
        </p:nvSpPr>
        <p:spPr>
          <a:xfrm>
            <a:off x="609600" y="5410200"/>
            <a:ext cx="3962400" cy="707886"/>
          </a:xfrm>
          <a:prstGeom prst="rect">
            <a:avLst/>
          </a:prstGeom>
          <a:noFill/>
        </p:spPr>
        <p:txBody>
          <a:bodyPr wrap="square" rtlCol="0">
            <a:spAutoFit/>
          </a:bodyPr>
          <a:lstStyle/>
          <a:p>
            <a:r>
              <a:rPr lang="en-US" sz="2000" b="1" dirty="0" smtClean="0">
                <a:solidFill>
                  <a:srgbClr val="002060"/>
                </a:solidFill>
              </a:rPr>
              <a:t>How do the words in</a:t>
            </a:r>
            <a:r>
              <a:rPr lang="en-US" sz="2000" b="1" i="1" dirty="0" smtClean="0">
                <a:solidFill>
                  <a:srgbClr val="002060"/>
                </a:solidFill>
              </a:rPr>
              <a:t> italics </a:t>
            </a:r>
            <a:r>
              <a:rPr lang="en-US" sz="2000" b="1" dirty="0" smtClean="0">
                <a:solidFill>
                  <a:srgbClr val="002060"/>
                </a:solidFill>
              </a:rPr>
              <a:t>help the reader understand the text?</a:t>
            </a:r>
            <a:endParaRPr lang="en-US" sz="2000" b="1" dirty="0">
              <a:solidFill>
                <a:srgbClr val="002060"/>
              </a:solidFill>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Photographs and Illustrations</a:t>
            </a:r>
            <a:endParaRPr lang="en-US" b="1" dirty="0">
              <a:solidFill>
                <a:srgbClr val="FF0000"/>
              </a:solidFill>
            </a:endParaRPr>
          </a:p>
        </p:txBody>
      </p:sp>
      <p:sp>
        <p:nvSpPr>
          <p:cNvPr id="4" name="Content Placeholder 3"/>
          <p:cNvSpPr>
            <a:spLocks noGrp="1"/>
          </p:cNvSpPr>
          <p:nvPr>
            <p:ph sz="half" idx="2"/>
          </p:nvPr>
        </p:nvSpPr>
        <p:spPr/>
        <p:txBody>
          <a:bodyPr>
            <a:noAutofit/>
          </a:bodyPr>
          <a:lstStyle/>
          <a:p>
            <a:r>
              <a:rPr lang="en-US" sz="2400" b="1" dirty="0" smtClean="0"/>
              <a:t>Photos and illustrations give information in a visual way.</a:t>
            </a:r>
          </a:p>
          <a:p>
            <a:r>
              <a:rPr lang="en-US" sz="2400" b="1" dirty="0" smtClean="0"/>
              <a:t>They help tell the story.</a:t>
            </a:r>
          </a:p>
          <a:p>
            <a:r>
              <a:rPr lang="en-US" sz="2400" b="1" dirty="0" smtClean="0"/>
              <a:t>They work with the words and headings to help teach material.</a:t>
            </a:r>
          </a:p>
          <a:p>
            <a:r>
              <a:rPr lang="en-US" sz="2400" b="1" dirty="0" smtClean="0"/>
              <a:t>They help the reader understand an idea from the text that was unclear.</a:t>
            </a:r>
            <a:endParaRPr lang="en-US" sz="2400" b="1" dirty="0"/>
          </a:p>
        </p:txBody>
      </p:sp>
      <p:sp>
        <p:nvSpPr>
          <p:cNvPr id="5" name="TextBox 4"/>
          <p:cNvSpPr txBox="1"/>
          <p:nvPr/>
        </p:nvSpPr>
        <p:spPr>
          <a:xfrm>
            <a:off x="533400" y="5029200"/>
            <a:ext cx="3962400" cy="1200329"/>
          </a:xfrm>
          <a:prstGeom prst="rect">
            <a:avLst/>
          </a:prstGeom>
          <a:noFill/>
        </p:spPr>
        <p:txBody>
          <a:bodyPr wrap="square" rtlCol="0">
            <a:spAutoFit/>
          </a:bodyPr>
          <a:lstStyle/>
          <a:p>
            <a:r>
              <a:rPr lang="en-US" sz="2400" b="1" dirty="0" smtClean="0">
                <a:solidFill>
                  <a:srgbClr val="002060"/>
                </a:solidFill>
              </a:rPr>
              <a:t>How might these photos help the reader understand the text?</a:t>
            </a:r>
            <a:endParaRPr lang="en-US" sz="2400" b="1" dirty="0">
              <a:solidFill>
                <a:srgbClr val="002060"/>
              </a:solidFill>
            </a:endParaRPr>
          </a:p>
        </p:txBody>
      </p:sp>
      <p:pic>
        <p:nvPicPr>
          <p:cNvPr id="6" name="Picture 2"/>
          <p:cNvPicPr>
            <a:picLocks noGrp="1" noChangeAspect="1" noChangeArrowheads="1"/>
          </p:cNvPicPr>
          <p:nvPr>
            <p:ph sz="half" idx="1"/>
          </p:nvPr>
        </p:nvPicPr>
        <p:blipFill>
          <a:blip r:embed="rId2" cstate="print"/>
          <a:srcRect/>
          <a:stretch>
            <a:fillRect/>
          </a:stretch>
        </p:blipFill>
        <p:spPr bwMode="auto">
          <a:xfrm>
            <a:off x="457200" y="1600200"/>
            <a:ext cx="4038600" cy="285693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TotalTime>
  <Words>1739</Words>
  <Application>Microsoft Office PowerPoint</Application>
  <PresentationFormat>On-screen Show (4:3)</PresentationFormat>
  <Paragraphs>206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Magazines</vt:lpstr>
      <vt:lpstr>What are text Features?</vt:lpstr>
      <vt:lpstr>Table of Contents</vt:lpstr>
      <vt:lpstr>Index</vt:lpstr>
      <vt:lpstr>Glossary</vt:lpstr>
      <vt:lpstr>Titles</vt:lpstr>
      <vt:lpstr>Subheadings</vt:lpstr>
      <vt:lpstr>Text Styles (Bold, Color, &amp; Italics)</vt:lpstr>
      <vt:lpstr>Photographs and Illustrations</vt:lpstr>
      <vt:lpstr>Diagrams</vt:lpstr>
      <vt:lpstr>Chart</vt:lpstr>
      <vt:lpstr>Fatal Great White Shark Attacks  In the United States Timeline</vt:lpstr>
      <vt:lpstr>Timeline Links</vt:lpstr>
      <vt:lpstr>Maps</vt:lpstr>
      <vt:lpstr>PowerPoint Presentation</vt:lpstr>
      <vt:lpstr>Great White Shark Map</vt:lpstr>
      <vt:lpstr>Tables</vt:lpstr>
      <vt:lpstr>Byline</vt:lpstr>
      <vt:lpstr>Textbox</vt:lpstr>
      <vt:lpstr>Captions</vt:lpstr>
      <vt:lpstr>Types of News Categories</vt:lpstr>
      <vt:lpstr>Magazines</vt:lpstr>
      <vt:lpstr>Questions To Help You Preview Your Article</vt:lpstr>
      <vt:lpstr>Text Features</vt:lpstr>
      <vt:lpstr>Text Features Quiz</vt:lpstr>
      <vt:lpstr>Text Features Quiz</vt:lpstr>
      <vt:lpstr>Text Features Quiz</vt:lpstr>
      <vt:lpstr>Is the truth the same for everyone?</vt:lpstr>
      <vt:lpstr>Diagram</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Gay Miller</dc:creator>
  <cp:lastModifiedBy>SCSAdmin</cp:lastModifiedBy>
  <cp:revision>99</cp:revision>
  <dcterms:created xsi:type="dcterms:W3CDTF">2010-10-10T13:18:00Z</dcterms:created>
  <dcterms:modified xsi:type="dcterms:W3CDTF">2014-02-26T13:59:47Z</dcterms:modified>
</cp:coreProperties>
</file>