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6"/>
  </p:handout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93" r:id="rId13"/>
    <p:sldId id="268" r:id="rId14"/>
    <p:sldId id="269" r:id="rId15"/>
    <p:sldId id="295" r:id="rId16"/>
    <p:sldId id="290" r:id="rId17"/>
    <p:sldId id="301" r:id="rId18"/>
    <p:sldId id="289" r:id="rId19"/>
    <p:sldId id="302" r:id="rId20"/>
    <p:sldId id="270" r:id="rId21"/>
    <p:sldId id="286" r:id="rId22"/>
    <p:sldId id="285" r:id="rId23"/>
    <p:sldId id="296" r:id="rId24"/>
    <p:sldId id="272" r:id="rId25"/>
    <p:sldId id="297" r:id="rId26"/>
    <p:sldId id="271" r:id="rId27"/>
    <p:sldId id="298" r:id="rId28"/>
    <p:sldId id="278" r:id="rId29"/>
    <p:sldId id="277" r:id="rId30"/>
    <p:sldId id="294" r:id="rId31"/>
    <p:sldId id="291" r:id="rId32"/>
    <p:sldId id="299" r:id="rId33"/>
    <p:sldId id="292" r:id="rId34"/>
    <p:sldId id="300" r:id="rId35"/>
    <p:sldId id="274" r:id="rId36"/>
    <p:sldId id="283" r:id="rId37"/>
    <p:sldId id="273" r:id="rId38"/>
    <p:sldId id="288" r:id="rId39"/>
    <p:sldId id="275" r:id="rId40"/>
    <p:sldId id="281" r:id="rId41"/>
    <p:sldId id="276" r:id="rId42"/>
    <p:sldId id="287" r:id="rId43"/>
    <p:sldId id="280" r:id="rId44"/>
    <p:sldId id="28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78AF-E100-49A2-9866-729F55ADB213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758B-00A6-4A85-A617-68306D7690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3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186" y="798490"/>
            <a:ext cx="10799516" cy="5248615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>
                <a:latin typeface="Franklin Gothic Demi" panose="020B0703020102020204" pitchFamily="34" charset="0"/>
              </a:rPr>
              <a:t>The greatness </a:t>
            </a:r>
            <a:br>
              <a:rPr lang="en-US" sz="12500" b="1" dirty="0">
                <a:latin typeface="Franklin Gothic Demi" panose="020B0703020102020204" pitchFamily="34" charset="0"/>
              </a:rPr>
            </a:br>
            <a:r>
              <a:rPr lang="en-US" sz="12500" b="1" dirty="0">
                <a:latin typeface="Franklin Gothic Demi" panose="020B0703020102020204" pitchFamily="34" charset="0"/>
              </a:rPr>
              <a:t>in you</a:t>
            </a:r>
          </a:p>
        </p:txBody>
      </p:sp>
    </p:spTree>
    <p:extLst>
      <p:ext uri="{BB962C8B-B14F-4D97-AF65-F5344CB8AC3E}">
        <p14:creationId xmlns:p14="http://schemas.microsoft.com/office/powerpoint/2010/main" val="79566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792" y="3200639"/>
            <a:ext cx="1135916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How can YOU be the best that you can be each day?</a:t>
            </a:r>
          </a:p>
        </p:txBody>
      </p:sp>
    </p:spTree>
    <p:extLst>
      <p:ext uri="{BB962C8B-B14F-4D97-AF65-F5344CB8AC3E}">
        <p14:creationId xmlns:p14="http://schemas.microsoft.com/office/powerpoint/2010/main" val="22328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27" y="4578679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000" b="1" i="1" cap="none" dirty="0"/>
              <a:t>Men can starve from a lack of self-realization as much as they can from lack of bread.</a:t>
            </a:r>
            <a:br>
              <a:rPr lang="en-US" sz="9000" b="1" cap="none" dirty="0"/>
            </a:br>
            <a:r>
              <a:rPr lang="en-US" sz="9000" b="1" cap="none" dirty="0"/>
              <a:t>Richard Wright</a:t>
            </a:r>
          </a:p>
        </p:txBody>
      </p:sp>
    </p:spTree>
    <p:extLst>
      <p:ext uri="{BB962C8B-B14F-4D97-AF65-F5344CB8AC3E}">
        <p14:creationId xmlns:p14="http://schemas.microsoft.com/office/powerpoint/2010/main" val="31304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884" y="4050645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6000" b="1" i="1" cap="none" dirty="0"/>
              <a:t>Maslow's (1943, 1954) hierarchy of needs is a motivational theory in psychology comprising a five tier model of human needs, often depicted as hierarchical levels within a pyramid.</a:t>
            </a:r>
            <a:endParaRPr lang="en-US" sz="6000" b="1" cap="none" dirty="0"/>
          </a:p>
        </p:txBody>
      </p:sp>
    </p:spTree>
    <p:extLst>
      <p:ext uri="{BB962C8B-B14F-4D97-AF65-F5344CB8AC3E}">
        <p14:creationId xmlns:p14="http://schemas.microsoft.com/office/powerpoint/2010/main" val="22472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0"/>
            <a:ext cx="921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7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2427907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Full potential?</a:t>
            </a:r>
            <a:br>
              <a:rPr lang="en-US" sz="9600" b="1" cap="none" dirty="0"/>
            </a:br>
            <a:r>
              <a:rPr lang="en-US" sz="9600" b="1" cap="none" dirty="0"/>
              <a:t>Including creativity?</a:t>
            </a:r>
          </a:p>
        </p:txBody>
      </p:sp>
    </p:spTree>
    <p:extLst>
      <p:ext uri="{BB962C8B-B14F-4D97-AF65-F5344CB8AC3E}">
        <p14:creationId xmlns:p14="http://schemas.microsoft.com/office/powerpoint/2010/main" val="397470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2427907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Characteristics of Self-Actualizers</a:t>
            </a:r>
            <a:endParaRPr lang="en-US" sz="9600" b="1" cap="none" dirty="0"/>
          </a:p>
        </p:txBody>
      </p:sp>
    </p:spTree>
    <p:extLst>
      <p:ext uri="{BB962C8B-B14F-4D97-AF65-F5344CB8AC3E}">
        <p14:creationId xmlns:p14="http://schemas.microsoft.com/office/powerpoint/2010/main" val="1472634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3524"/>
            <a:ext cx="12192000" cy="2421464"/>
          </a:xfrm>
        </p:spPr>
        <p:txBody>
          <a:bodyPr>
            <a:noAutofit/>
          </a:bodyPr>
          <a:lstStyle/>
          <a:p>
            <a:pPr algn="ctr"/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Accept themselves/others for what they are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Spontaneous in thought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and action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Problem-centered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(not self-centered)</a:t>
            </a:r>
          </a:p>
        </p:txBody>
      </p:sp>
    </p:spTree>
    <p:extLst>
      <p:ext uri="{BB962C8B-B14F-4D97-AF65-F5344CB8AC3E}">
        <p14:creationId xmlns:p14="http://schemas.microsoft.com/office/powerpoint/2010/main" val="157881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3524"/>
            <a:ext cx="12192000" cy="2421464"/>
          </a:xfrm>
        </p:spPr>
        <p:txBody>
          <a:bodyPr>
            <a:noAutofit/>
          </a:bodyPr>
          <a:lstStyle/>
          <a:p>
            <a:pPr algn="ctr"/>
            <a:br>
              <a:rPr lang="en-US" sz="4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Able to look at life objectively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Highly creative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They perceive reality efficiently and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can tolerate uncertainty</a:t>
            </a:r>
          </a:p>
        </p:txBody>
      </p:sp>
    </p:spTree>
    <p:extLst>
      <p:ext uri="{BB962C8B-B14F-4D97-AF65-F5344CB8AC3E}">
        <p14:creationId xmlns:p14="http://schemas.microsoft.com/office/powerpoint/2010/main" val="110682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718" y="4436536"/>
            <a:ext cx="12363718" cy="2421464"/>
          </a:xfrm>
        </p:spPr>
        <p:txBody>
          <a:bodyPr>
            <a:noAutofit/>
          </a:bodyPr>
          <a:lstStyle/>
          <a:p>
            <a:pPr algn="ctr"/>
            <a:br>
              <a:rPr lang="en-US" sz="6600" b="1" cap="none" dirty="0"/>
            </a:b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Concerned for the welfare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of humanity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Establish deep satisfying interpersonal relationships with a few people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4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718" y="4436536"/>
            <a:ext cx="12363718" cy="2421464"/>
          </a:xfrm>
        </p:spPr>
        <p:txBody>
          <a:bodyPr>
            <a:noAutofit/>
          </a:bodyPr>
          <a:lstStyle/>
          <a:p>
            <a:pPr algn="ctr"/>
            <a:br>
              <a:rPr lang="en-US" sz="3200" b="1" cap="none" dirty="0"/>
            </a:br>
            <a:b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Democratic attitudes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Strong moral/ethical standards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Capable of appreciation of basic life-experience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006" y="3342307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Realizing the Impact of Your Individual Greatness</a:t>
            </a:r>
          </a:p>
        </p:txBody>
      </p:sp>
    </p:spTree>
    <p:extLst>
      <p:ext uri="{BB962C8B-B14F-4D97-AF65-F5344CB8AC3E}">
        <p14:creationId xmlns:p14="http://schemas.microsoft.com/office/powerpoint/2010/main" val="369358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642" y="3071851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Forces working against your </a:t>
            </a:r>
            <a:br>
              <a:rPr lang="en-US" sz="9600" b="1" cap="none" dirty="0"/>
            </a:br>
            <a:r>
              <a:rPr lang="en-US" sz="9600" b="1" cap="none" dirty="0"/>
              <a:t>self-actualization.</a:t>
            </a:r>
          </a:p>
        </p:txBody>
      </p:sp>
    </p:spTree>
    <p:extLst>
      <p:ext uri="{BB962C8B-B14F-4D97-AF65-F5344CB8AC3E}">
        <p14:creationId xmlns:p14="http://schemas.microsoft.com/office/powerpoint/2010/main" val="146914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978" y="2363513"/>
            <a:ext cx="9859359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Personal insecurities</a:t>
            </a:r>
          </a:p>
        </p:txBody>
      </p:sp>
    </p:spTree>
    <p:extLst>
      <p:ext uri="{BB962C8B-B14F-4D97-AF65-F5344CB8AC3E}">
        <p14:creationId xmlns:p14="http://schemas.microsoft.com/office/powerpoint/2010/main" val="371427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189" y="1938510"/>
            <a:ext cx="9859359" cy="2421464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/>
              <a:t>Inertia</a:t>
            </a:r>
          </a:p>
        </p:txBody>
      </p:sp>
    </p:spTree>
    <p:extLst>
      <p:ext uri="{BB962C8B-B14F-4D97-AF65-F5344CB8AC3E}">
        <p14:creationId xmlns:p14="http://schemas.microsoft.com/office/powerpoint/2010/main" val="18218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22" y="1394875"/>
            <a:ext cx="5908736" cy="40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2376392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CONFORMING TO THE STATUS QUO</a:t>
            </a:r>
          </a:p>
        </p:txBody>
      </p:sp>
    </p:spTree>
    <p:extLst>
      <p:ext uri="{BB962C8B-B14F-4D97-AF65-F5344CB8AC3E}">
        <p14:creationId xmlns:p14="http://schemas.microsoft.com/office/powerpoint/2010/main" val="2207549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3" y="1130643"/>
            <a:ext cx="8071004" cy="45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67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2968820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MEDIOCRITY</a:t>
            </a:r>
            <a:br>
              <a:rPr lang="en-US" sz="9600" b="1" cap="none" dirty="0"/>
            </a:br>
            <a:endParaRPr lang="en-US" sz="9600" b="1" cap="none" dirty="0"/>
          </a:p>
        </p:txBody>
      </p:sp>
    </p:spTree>
    <p:extLst>
      <p:ext uri="{BB962C8B-B14F-4D97-AF65-F5344CB8AC3E}">
        <p14:creationId xmlns:p14="http://schemas.microsoft.com/office/powerpoint/2010/main" val="28982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81" y="835855"/>
            <a:ext cx="4930213" cy="49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2196087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LEVEL OF COMPETITION</a:t>
            </a:r>
          </a:p>
        </p:txBody>
      </p:sp>
    </p:spTree>
    <p:extLst>
      <p:ext uri="{BB962C8B-B14F-4D97-AF65-F5344CB8AC3E}">
        <p14:creationId xmlns:p14="http://schemas.microsoft.com/office/powerpoint/2010/main" val="192809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217" y="3702916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8800" b="1" cap="none" dirty="0"/>
              <a:t>Your level of achievement is only limited by your imagination and drive.</a:t>
            </a:r>
          </a:p>
        </p:txBody>
      </p:sp>
    </p:spTree>
    <p:extLst>
      <p:ext uri="{BB962C8B-B14F-4D97-AF65-F5344CB8AC3E}">
        <p14:creationId xmlns:p14="http://schemas.microsoft.com/office/powerpoint/2010/main" val="211178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1925631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Challenges Ahead</a:t>
            </a:r>
          </a:p>
        </p:txBody>
      </p:sp>
    </p:spTree>
    <p:extLst>
      <p:ext uri="{BB962C8B-B14F-4D97-AF65-F5344CB8AC3E}">
        <p14:creationId xmlns:p14="http://schemas.microsoft.com/office/powerpoint/2010/main" val="3368822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248" y="2389271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Behavior Leading to Self-Actualization</a:t>
            </a:r>
            <a:endParaRPr lang="en-US" sz="9600" b="1" cap="none" dirty="0"/>
          </a:p>
        </p:txBody>
      </p:sp>
    </p:spTree>
    <p:extLst>
      <p:ext uri="{BB962C8B-B14F-4D97-AF65-F5344CB8AC3E}">
        <p14:creationId xmlns:p14="http://schemas.microsoft.com/office/powerpoint/2010/main" val="566481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66846"/>
            <a:ext cx="12192000" cy="2421464"/>
          </a:xfrm>
        </p:spPr>
        <p:txBody>
          <a:bodyPr>
            <a:noAutofit/>
          </a:bodyPr>
          <a:lstStyle/>
          <a:p>
            <a:pPr algn="ctr"/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Experiencing life like a child, with full absorption and concentration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Trying new things instead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of sticking to safe paths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40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26688"/>
            <a:ext cx="12192000" cy="2421464"/>
          </a:xfrm>
        </p:spPr>
        <p:txBody>
          <a:bodyPr>
            <a:noAutofit/>
          </a:bodyPr>
          <a:lstStyle/>
          <a:p>
            <a:pPr algn="ctr"/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Listening to your own feelings in evaluating experiences instead of the voice of tradition, authority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or the majority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5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17595"/>
            <a:ext cx="12183414" cy="2421464"/>
          </a:xfrm>
        </p:spPr>
        <p:txBody>
          <a:bodyPr>
            <a:noAutofit/>
          </a:bodyPr>
          <a:lstStyle/>
          <a:p>
            <a:pPr algn="ctr"/>
            <a:b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Taking responsibility and working hard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Trying to identify your defenses and having the courage to give them up</a:t>
            </a:r>
            <a:b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2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35769"/>
            <a:ext cx="12183414" cy="2421464"/>
          </a:xfrm>
        </p:spPr>
        <p:txBody>
          <a:bodyPr>
            <a:noAutofit/>
          </a:bodyPr>
          <a:lstStyle/>
          <a:p>
            <a:pPr algn="ctr"/>
            <a:b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- Being prepared to be unpopular if your views do not coincide with those </a:t>
            </a:r>
            <a:b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cap="none" dirty="0">
                <a:latin typeface="Arial" panose="020B0604020202020204" pitchFamily="34" charset="0"/>
                <a:cs typeface="Arial" panose="020B0604020202020204" pitchFamily="34" charset="0"/>
              </a:rPr>
              <a:t>of the majority</a:t>
            </a:r>
          </a:p>
        </p:txBody>
      </p:sp>
    </p:spTree>
    <p:extLst>
      <p:ext uri="{BB962C8B-B14F-4D97-AF65-F5344CB8AC3E}">
        <p14:creationId xmlns:p14="http://schemas.microsoft.com/office/powerpoint/2010/main" val="3691526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04" y="3793068"/>
            <a:ext cx="11771290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Identifying opportunities or issues and stepping forward in a leadership role. </a:t>
            </a:r>
          </a:p>
        </p:txBody>
      </p:sp>
    </p:spTree>
    <p:extLst>
      <p:ext uri="{BB962C8B-B14F-4D97-AF65-F5344CB8AC3E}">
        <p14:creationId xmlns:p14="http://schemas.microsoft.com/office/powerpoint/2010/main" val="347179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41" y="4778061"/>
            <a:ext cx="11578107" cy="1809957"/>
          </a:xfrm>
        </p:spPr>
        <p:txBody>
          <a:bodyPr>
            <a:noAutofit/>
          </a:bodyPr>
          <a:lstStyle/>
          <a:p>
            <a:pPr algn="ctr"/>
            <a:r>
              <a:rPr lang="en-US" sz="8000" b="1" cap="none" dirty="0"/>
              <a:t>If you step forward to lead, if you step forward to offer new insights, if you identify innovative approaches to old issues… </a:t>
            </a:r>
          </a:p>
        </p:txBody>
      </p:sp>
    </p:spTree>
    <p:extLst>
      <p:ext uri="{BB962C8B-B14F-4D97-AF65-F5344CB8AC3E}">
        <p14:creationId xmlns:p14="http://schemas.microsoft.com/office/powerpoint/2010/main" val="2169059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88" y="4102161"/>
            <a:ext cx="11797048" cy="2421464"/>
          </a:xfrm>
        </p:spPr>
        <p:txBody>
          <a:bodyPr>
            <a:noAutofit/>
          </a:bodyPr>
          <a:lstStyle/>
          <a:p>
            <a:pPr algn="ctr"/>
            <a:r>
              <a:rPr lang="en-US" sz="8000" b="1" cap="none" dirty="0"/>
              <a:t>Using your intellect, creativity, and energies to be a leader in your school, university, career, community, or country. </a:t>
            </a:r>
          </a:p>
        </p:txBody>
      </p:sp>
    </p:spTree>
    <p:extLst>
      <p:ext uri="{BB962C8B-B14F-4D97-AF65-F5344CB8AC3E}">
        <p14:creationId xmlns:p14="http://schemas.microsoft.com/office/powerpoint/2010/main" val="3579826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335" y="3664279"/>
            <a:ext cx="11668259" cy="2421464"/>
          </a:xfrm>
        </p:spPr>
        <p:txBody>
          <a:bodyPr>
            <a:noAutofit/>
          </a:bodyPr>
          <a:lstStyle/>
          <a:p>
            <a:pPr algn="ctr"/>
            <a:r>
              <a:rPr lang="en-US" sz="8000" b="1" cap="none" dirty="0"/>
              <a:t>This may take some practice so look for leadership training or creative thinking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3407522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98" y="3896099"/>
            <a:ext cx="11668259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Goal: To reach self-actualization in as many segments of </a:t>
            </a:r>
            <a:br>
              <a:rPr lang="en-US" sz="9600" b="1" cap="none" dirty="0"/>
            </a:br>
            <a:r>
              <a:rPr lang="en-US" sz="9600" b="1" cap="none" dirty="0"/>
              <a:t>your life as possible.</a:t>
            </a:r>
          </a:p>
        </p:txBody>
      </p:sp>
    </p:spTree>
    <p:extLst>
      <p:ext uri="{BB962C8B-B14F-4D97-AF65-F5344CB8AC3E}">
        <p14:creationId xmlns:p14="http://schemas.microsoft.com/office/powerpoint/2010/main" val="88053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369" y="4076403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8000" b="1" cap="none" dirty="0"/>
              <a:t>World Population</a:t>
            </a:r>
            <a:br>
              <a:rPr lang="en-US" sz="8000" b="1" cap="none" dirty="0"/>
            </a:br>
            <a:r>
              <a:rPr lang="en-US" sz="8000" b="1" cap="none" dirty="0"/>
              <a:t>7.5 billion now</a:t>
            </a:r>
            <a:br>
              <a:rPr lang="en-US" sz="8000" b="1" cap="none" dirty="0"/>
            </a:br>
            <a:r>
              <a:rPr lang="en-US" sz="8000" b="1" cap="none" dirty="0"/>
              <a:t>9.8 billion by 2050</a:t>
            </a:r>
            <a:br>
              <a:rPr lang="en-US" sz="8000" b="1" cap="none" dirty="0"/>
            </a:br>
            <a:r>
              <a:rPr lang="en-US" sz="8000" b="1" cap="none" dirty="0"/>
              <a:t>U.S. </a:t>
            </a:r>
            <a:br>
              <a:rPr lang="en-US" sz="8000" b="1" cap="none" dirty="0"/>
            </a:br>
            <a:r>
              <a:rPr lang="en-US" sz="8000" b="1" cap="none" dirty="0"/>
              <a:t>428 million by 2050</a:t>
            </a:r>
          </a:p>
        </p:txBody>
      </p:sp>
    </p:spTree>
    <p:extLst>
      <p:ext uri="{BB962C8B-B14F-4D97-AF65-F5344CB8AC3E}">
        <p14:creationId xmlns:p14="http://schemas.microsoft.com/office/powerpoint/2010/main" val="2752811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87" y="5067600"/>
            <a:ext cx="11925837" cy="2421464"/>
          </a:xfrm>
        </p:spPr>
        <p:txBody>
          <a:bodyPr>
            <a:noAutofit/>
          </a:bodyPr>
          <a:lstStyle/>
          <a:p>
            <a:pPr algn="ctr"/>
            <a:r>
              <a:rPr lang="en-US" sz="6600" b="1" cap="none" dirty="0"/>
              <a:t>- Summa Cum Laude</a:t>
            </a:r>
            <a:br>
              <a:rPr lang="en-US" sz="6600" b="1" cap="none" dirty="0"/>
            </a:br>
            <a:r>
              <a:rPr lang="en-US" sz="6600" b="1" cap="none" dirty="0"/>
              <a:t>- Leadership in your community.</a:t>
            </a:r>
            <a:br>
              <a:rPr lang="en-US" sz="6600" b="1" cap="none" dirty="0"/>
            </a:br>
            <a:r>
              <a:rPr lang="en-US" sz="6600" b="1" cap="none" dirty="0"/>
              <a:t>- Being a leader in your profession. - Helping to solve institutional or social problems.</a:t>
            </a:r>
            <a:br>
              <a:rPr lang="en-US" sz="6600" b="1" cap="none" dirty="0"/>
            </a:br>
            <a:r>
              <a:rPr lang="en-US" sz="6600" b="1" cap="none" dirty="0"/>
              <a:t>- Political leadership.</a:t>
            </a:r>
            <a:br>
              <a:rPr lang="en-US" sz="6600" b="1" cap="none" dirty="0"/>
            </a:br>
            <a:endParaRPr lang="en-US" sz="6600" b="1" cap="none" dirty="0"/>
          </a:p>
        </p:txBody>
      </p:sp>
    </p:spTree>
    <p:extLst>
      <p:ext uri="{BB962C8B-B14F-4D97-AF65-F5344CB8AC3E}">
        <p14:creationId xmlns:p14="http://schemas.microsoft.com/office/powerpoint/2010/main" val="2497752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610" y="3638520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6600" b="1" cap="none" dirty="0"/>
              <a:t>Lofty goal, but we need leaders like you because without your intellects and dreams our country and world cannot and will not thrive.</a:t>
            </a:r>
          </a:p>
        </p:txBody>
      </p:sp>
    </p:spTree>
    <p:extLst>
      <p:ext uri="{BB962C8B-B14F-4D97-AF65-F5344CB8AC3E}">
        <p14:creationId xmlns:p14="http://schemas.microsoft.com/office/powerpoint/2010/main" val="1739703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698" y="362635"/>
            <a:ext cx="115652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/>
              <a:t>Sometimes those who favor the status quo will fight against change and you will need to persevere.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3467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492" y="4275786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8800" b="1" cap="none" dirty="0"/>
              <a:t>Realizing that your individual GREATNESS will systematically impact our country and our globe.</a:t>
            </a:r>
          </a:p>
        </p:txBody>
      </p:sp>
    </p:spTree>
    <p:extLst>
      <p:ext uri="{BB962C8B-B14F-4D97-AF65-F5344CB8AC3E}">
        <p14:creationId xmlns:p14="http://schemas.microsoft.com/office/powerpoint/2010/main" val="3192915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462" y="3368065"/>
            <a:ext cx="9859359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.</a:t>
            </a:r>
            <a:br>
              <a:rPr lang="en-US" sz="9600" b="1" dirty="0"/>
            </a:br>
            <a:r>
              <a:rPr lang="en-US" sz="15000" b="1" dirty="0"/>
              <a:t>Be a leader</a:t>
            </a:r>
            <a:br>
              <a:rPr lang="en-US" sz="15000" b="1" dirty="0"/>
            </a:br>
            <a:r>
              <a:rPr lang="en-US" sz="15000" b="1" dirty="0"/>
              <a:t>be Great!</a:t>
            </a:r>
          </a:p>
        </p:txBody>
      </p:sp>
    </p:spTree>
    <p:extLst>
      <p:ext uri="{BB962C8B-B14F-4D97-AF65-F5344CB8AC3E}">
        <p14:creationId xmlns:p14="http://schemas.microsoft.com/office/powerpoint/2010/main" val="333310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885" y="3741552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Resources</a:t>
            </a:r>
            <a:br>
              <a:rPr lang="en-US" sz="9600" b="1" cap="none" dirty="0"/>
            </a:br>
            <a:r>
              <a:rPr lang="en-US" sz="9600" b="1" cap="none" dirty="0"/>
              <a:t>Environment</a:t>
            </a:r>
            <a:br>
              <a:rPr lang="en-US" sz="9600" b="1" cap="none" dirty="0"/>
            </a:br>
            <a:r>
              <a:rPr lang="en-US" sz="9600" b="1" cap="none" dirty="0"/>
              <a:t>Geopolitics</a:t>
            </a:r>
            <a:br>
              <a:rPr lang="en-US" sz="9600" b="1" cap="none" dirty="0"/>
            </a:br>
            <a:r>
              <a:rPr lang="en-US" sz="9600" b="1" cap="none" dirty="0"/>
              <a:t>Individual Freedoms</a:t>
            </a:r>
          </a:p>
        </p:txBody>
      </p:sp>
    </p:spTree>
    <p:extLst>
      <p:ext uri="{BB962C8B-B14F-4D97-AF65-F5344CB8AC3E}">
        <p14:creationId xmlns:p14="http://schemas.microsoft.com/office/powerpoint/2010/main" val="246663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1925631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Overwhelming?</a:t>
            </a:r>
          </a:p>
        </p:txBody>
      </p:sp>
    </p:spTree>
    <p:extLst>
      <p:ext uri="{BB962C8B-B14F-4D97-AF65-F5344CB8AC3E}">
        <p14:creationId xmlns:p14="http://schemas.microsoft.com/office/powerpoint/2010/main" val="217044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279" y="2466544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How do you eat an elephant? </a:t>
            </a:r>
          </a:p>
        </p:txBody>
      </p:sp>
    </p:spTree>
    <p:extLst>
      <p:ext uri="{BB962C8B-B14F-4D97-AF65-F5344CB8AC3E}">
        <p14:creationId xmlns:p14="http://schemas.microsoft.com/office/powerpoint/2010/main" val="242021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1" y="2955941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Your personal daily impact on the world around you.</a:t>
            </a:r>
          </a:p>
        </p:txBody>
      </p:sp>
    </p:spTree>
    <p:extLst>
      <p:ext uri="{BB962C8B-B14F-4D97-AF65-F5344CB8AC3E}">
        <p14:creationId xmlns:p14="http://schemas.microsoft.com/office/powerpoint/2010/main" val="181791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006" y="3805946"/>
            <a:ext cx="10663706" cy="2421464"/>
          </a:xfrm>
        </p:spPr>
        <p:txBody>
          <a:bodyPr>
            <a:noAutofit/>
          </a:bodyPr>
          <a:lstStyle/>
          <a:p>
            <a:pPr algn="ctr"/>
            <a:r>
              <a:rPr lang="en-US" sz="9600" b="1" cap="none" dirty="0"/>
              <a:t>Home</a:t>
            </a:r>
            <a:br>
              <a:rPr lang="en-US" sz="9600" b="1" cap="none" dirty="0"/>
            </a:br>
            <a:r>
              <a:rPr lang="en-US" sz="9600" b="1" cap="none" dirty="0"/>
              <a:t>Profession</a:t>
            </a:r>
            <a:br>
              <a:rPr lang="en-US" sz="9600" b="1" cap="none" dirty="0"/>
            </a:br>
            <a:r>
              <a:rPr lang="en-US" sz="9600" b="1" cap="none" dirty="0"/>
              <a:t>Community</a:t>
            </a:r>
            <a:br>
              <a:rPr lang="en-US" sz="9600" b="1" cap="none" dirty="0"/>
            </a:br>
            <a:r>
              <a:rPr lang="en-US" sz="9600" b="1" cap="none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36645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631</TotalTime>
  <Words>286</Words>
  <Application>Microsoft Office PowerPoint</Application>
  <PresentationFormat>Widescreen</PresentationFormat>
  <Paragraphs>40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Franklin Gothic Demi</vt:lpstr>
      <vt:lpstr>Celestial</vt:lpstr>
      <vt:lpstr>The greatness  in you</vt:lpstr>
      <vt:lpstr>Realizing the Impact of Your Individual Greatness</vt:lpstr>
      <vt:lpstr>Challenges Ahead</vt:lpstr>
      <vt:lpstr>World Population 7.5 billion now 9.8 billion by 2050 U.S.  428 million by 2050</vt:lpstr>
      <vt:lpstr>Resources Environment Geopolitics Individual Freedoms</vt:lpstr>
      <vt:lpstr>Overwhelming?</vt:lpstr>
      <vt:lpstr>How do you eat an elephant? </vt:lpstr>
      <vt:lpstr>Your personal daily impact on the world around you.</vt:lpstr>
      <vt:lpstr>Home Profession Community Country</vt:lpstr>
      <vt:lpstr>How can YOU be the best that you can be each day?</vt:lpstr>
      <vt:lpstr>Men can starve from a lack of self-realization as much as they can from lack of bread. Richard Wright</vt:lpstr>
      <vt:lpstr>Maslow's (1943, 1954) hierarchy of needs is a motivational theory in psychology comprising a five tier model of human needs, often depicted as hierarchical levels within a pyramid.</vt:lpstr>
      <vt:lpstr>PowerPoint Presentation</vt:lpstr>
      <vt:lpstr>Full potential? Including creativity?</vt:lpstr>
      <vt:lpstr>Characteristics of Self-Actualizers</vt:lpstr>
      <vt:lpstr> - Accept themselves/others for what they are - Spontaneous in thought  and action - Problem-centered  (not self-centered)</vt:lpstr>
      <vt:lpstr> - Able to look at life objectively - Highly creative - They perceive reality efficiently and  can tolerate uncertainty</vt:lpstr>
      <vt:lpstr>  - Concerned for the welfare  of humanity - Establish deep satisfying interpersonal relationships with a few people </vt:lpstr>
      <vt:lpstr>   - Democratic attitudes - Strong moral/ethical standards  - Capable of appreciation of basic life-experience </vt:lpstr>
      <vt:lpstr>Forces working against your  self-actualization.</vt:lpstr>
      <vt:lpstr>Personal insecurities</vt:lpstr>
      <vt:lpstr>Inertia</vt:lpstr>
      <vt:lpstr>PowerPoint Presentation</vt:lpstr>
      <vt:lpstr>CONFORMING TO THE STATUS QUO</vt:lpstr>
      <vt:lpstr>PowerPoint Presentation</vt:lpstr>
      <vt:lpstr>MEDIOCRITY </vt:lpstr>
      <vt:lpstr>PowerPoint Presentation</vt:lpstr>
      <vt:lpstr>LEVEL OF COMPETITION</vt:lpstr>
      <vt:lpstr>Your level of achievement is only limited by your imagination and drive.</vt:lpstr>
      <vt:lpstr>Behavior Leading to Self-Actualization</vt:lpstr>
      <vt:lpstr> - Experiencing life like a child, with full absorption and concentration - Trying new things instead  of sticking to safe paths  </vt:lpstr>
      <vt:lpstr> - Listening to your own feelings in evaluating experiences instead of the voice of tradition, authority  or the majority </vt:lpstr>
      <vt:lpstr> - Taking responsibility and working hard - Trying to identify your defenses and having the courage to give them up </vt:lpstr>
      <vt:lpstr>  - Being prepared to be unpopular if your views do not coincide with those  of the majority</vt:lpstr>
      <vt:lpstr>Identifying opportunities or issues and stepping forward in a leadership role. </vt:lpstr>
      <vt:lpstr>If you step forward to lead, if you step forward to offer new insights, if you identify innovative approaches to old issues… </vt:lpstr>
      <vt:lpstr>Using your intellect, creativity, and energies to be a leader in your school, university, career, community, or country. </vt:lpstr>
      <vt:lpstr>This may take some practice so look for leadership training or creative thinking opportunities.</vt:lpstr>
      <vt:lpstr>Goal: To reach self-actualization in as many segments of  your life as possible.</vt:lpstr>
      <vt:lpstr>- Summa Cum Laude - Leadership in your community. - Being a leader in your profession. - Helping to solve institutional or social problems. - Political leadership. </vt:lpstr>
      <vt:lpstr>Lofty goal, but we need leaders like you because without your intellects and dreams our country and world cannot and will not thrive.</vt:lpstr>
      <vt:lpstr>PowerPoint Presentation</vt:lpstr>
      <vt:lpstr>Realizing that your individual GREATNESS will systematically impact our country and our globe.</vt:lpstr>
      <vt:lpstr>. Be a leader be Great!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greatness in you</dc:title>
  <dc:creator>Shoop Flint</dc:creator>
  <cp:lastModifiedBy>Shoop Flint</cp:lastModifiedBy>
  <cp:revision>39</cp:revision>
  <cp:lastPrinted>2017-09-26T11:56:58Z</cp:lastPrinted>
  <dcterms:created xsi:type="dcterms:W3CDTF">2017-09-25T11:47:58Z</dcterms:created>
  <dcterms:modified xsi:type="dcterms:W3CDTF">2017-09-26T16:04:57Z</dcterms:modified>
</cp:coreProperties>
</file>